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4"/>
  </p:notesMasterIdLst>
  <p:handoutMasterIdLst>
    <p:handoutMasterId r:id="rId35"/>
  </p:handoutMasterIdLst>
  <p:sldIdLst>
    <p:sldId id="259" r:id="rId3"/>
    <p:sldId id="282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6" autoAdjust="0"/>
    <p:restoredTop sz="80159" autoAdjust="0"/>
  </p:normalViewPr>
  <p:slideViewPr>
    <p:cSldViewPr>
      <p:cViewPr varScale="1">
        <p:scale>
          <a:sx n="58" d="100"/>
          <a:sy n="58" d="100"/>
        </p:scale>
        <p:origin x="-18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D83FDC75-7F73-4A4A-A77C-09AADF00E0EA}" type="datetimeFigureOut">
              <a:rPr lang="pt-BR" smtClean="0"/>
              <a:pPr/>
              <a:t>25/11/2012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459226BF-1F13-42D3-80DC-373E7ADD1EB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0007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48AEF76B-3757-4A0B-AF93-28494465C1DD}" type="datetimeFigureOut">
              <a:pPr/>
              <a:t>12/17/2009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75693FD4-8F83-4EF7-AC3F-0DC0388986B0}" type="slidenum"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69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pt-BR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BR" dirty="0"/>
              <a:t>Clique para editar o título Mestre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pt-BR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pt-BR" dirty="0" smtClean="0"/>
              <a:t>Clique para editar o estilo do subtítulo mestre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nte Plano de Fu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pt-B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2662" y="404664"/>
            <a:ext cx="6118838" cy="1362075"/>
          </a:xfrm>
        </p:spPr>
        <p:txBody>
          <a:bodyPr anchor="b" anchorCtr="0"/>
          <a:lstStyle>
            <a:lvl1pPr algn="l" eaLnBrk="1" latinLnBrk="0" hangingPunct="1">
              <a:defRPr kumimoji="0" lang="pt-B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BR" dirty="0"/>
              <a:t>Clique para editar o título Mestre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81" t="-1" b="58245"/>
          <a:stretch/>
        </p:blipFill>
        <p:spPr>
          <a:xfrm>
            <a:off x="0" y="1"/>
            <a:ext cx="2812662" cy="687977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12662" y="1844824"/>
            <a:ext cx="6174462" cy="4896544"/>
          </a:xfrm>
        </p:spPr>
        <p:txBody>
          <a:bodyPr>
            <a:normAutofit/>
          </a:bodyPr>
          <a:lstStyle>
            <a:lvl1pPr algn="just" eaLnBrk="1" latinLnBrk="0" hangingPunct="1">
              <a:defRPr kumimoji="0" lang="pt-BR" sz="3200">
                <a:latin typeface="+mn-lt"/>
              </a:defRPr>
            </a:lvl1pPr>
            <a:lvl2pPr algn="just" eaLnBrk="1" latinLnBrk="0" hangingPunct="1">
              <a:defRPr kumimoji="0" lang="pt-BR" sz="2800">
                <a:latin typeface="+mn-lt"/>
              </a:defRPr>
            </a:lvl2pPr>
            <a:lvl3pPr algn="just" eaLnBrk="1" latinLnBrk="0" hangingPunct="1">
              <a:defRPr kumimoji="0" lang="pt-BR" sz="2400">
                <a:latin typeface="+mn-lt"/>
              </a:defRPr>
            </a:lvl3pPr>
            <a:lvl4pPr algn="just" eaLnBrk="1" latinLnBrk="0" hangingPunct="1">
              <a:defRPr kumimoji="0" lang="pt-BR" sz="2400">
                <a:latin typeface="+mn-lt"/>
              </a:defRPr>
            </a:lvl4pPr>
            <a:lvl5pPr algn="just" eaLnBrk="1" latinLnBrk="0" hangingPunct="1">
              <a:defRPr kumimoji="0" lang="pt-BR" sz="2400">
                <a:latin typeface="+mn-lt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dirty="0"/>
          </a:p>
        </p:txBody>
      </p:sp>
      <p:sp>
        <p:nvSpPr>
          <p:cNvPr id="12" name="Espaço Reservado para Conteúdo 7"/>
          <p:cNvSpPr>
            <a:spLocks noGrp="1"/>
          </p:cNvSpPr>
          <p:nvPr>
            <p:ph sz="quarter" idx="14"/>
          </p:nvPr>
        </p:nvSpPr>
        <p:spPr>
          <a:xfrm>
            <a:off x="4880244" y="0"/>
            <a:ext cx="3940228" cy="260648"/>
          </a:xfrm>
        </p:spPr>
        <p:txBody>
          <a:bodyPr>
            <a:noAutofit/>
          </a:bodyPr>
          <a:lstStyle>
            <a:lvl1pPr marL="0" indent="0" algn="r">
              <a:buNone/>
              <a:defRPr sz="1400" b="0" baseline="0"/>
            </a:lvl1pPr>
          </a:lstStyle>
          <a:p>
            <a:pPr lvl="0"/>
            <a:endParaRPr lang="pt-BR" dirty="0"/>
          </a:p>
        </p:txBody>
      </p:sp>
      <p:sp>
        <p:nvSpPr>
          <p:cNvPr id="13" name="CaixaDeTexto 12"/>
          <p:cNvSpPr txBox="1"/>
          <p:nvPr userDrawn="1"/>
        </p:nvSpPr>
        <p:spPr>
          <a:xfrm>
            <a:off x="395536" y="-36676"/>
            <a:ext cx="253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DIREITO E INFORMATICA</a:t>
            </a:r>
            <a:endParaRPr lang="pt-BR" b="1" dirty="0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251520" y="33265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8712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290" y="476672"/>
            <a:ext cx="4159694" cy="1362075"/>
          </a:xfrm>
        </p:spPr>
        <p:txBody>
          <a:bodyPr anchor="b" anchorCtr="0"/>
          <a:lstStyle>
            <a:lvl1pPr algn="l" eaLnBrk="1" latinLnBrk="0" hangingPunct="1">
              <a:defRPr kumimoji="0" lang="pt-B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  <p:pic>
        <p:nvPicPr>
          <p:cNvPr id="11" name="Picture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220" b="58244"/>
          <a:stretch/>
        </p:blipFill>
        <p:spPr>
          <a:xfrm>
            <a:off x="4191000" y="0"/>
            <a:ext cx="4953000" cy="687977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568952" cy="4608512"/>
          </a:xfrm>
        </p:spPr>
        <p:txBody>
          <a:bodyPr>
            <a:normAutofit/>
          </a:bodyPr>
          <a:lstStyle>
            <a:lvl1pPr algn="just" eaLnBrk="1" latinLnBrk="0" hangingPunct="1">
              <a:defRPr kumimoji="0" lang="pt-BR" sz="3200">
                <a:latin typeface="+mn-lt"/>
              </a:defRPr>
            </a:lvl1pPr>
            <a:lvl2pPr algn="just" eaLnBrk="1" latinLnBrk="0" hangingPunct="1">
              <a:defRPr kumimoji="0" lang="pt-BR" sz="2800">
                <a:latin typeface="+mn-lt"/>
              </a:defRPr>
            </a:lvl2pPr>
            <a:lvl3pPr algn="just" eaLnBrk="1" latinLnBrk="0" hangingPunct="1">
              <a:defRPr kumimoji="0" lang="pt-BR" sz="2400">
                <a:latin typeface="+mn-lt"/>
              </a:defRPr>
            </a:lvl3pPr>
            <a:lvl4pPr algn="just" eaLnBrk="1" latinLnBrk="0" hangingPunct="1">
              <a:defRPr kumimoji="0" lang="pt-BR" sz="2400">
                <a:latin typeface="+mn-lt"/>
              </a:defRPr>
            </a:lvl4pPr>
            <a:lvl5pPr algn="just" eaLnBrk="1" latinLnBrk="0" hangingPunct="1">
              <a:defRPr kumimoji="0" lang="pt-BR" sz="2400">
                <a:latin typeface="+mn-lt"/>
              </a:defRPr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13" name="Espaço Reservado para Conteúdo 7"/>
          <p:cNvSpPr>
            <a:spLocks noGrp="1"/>
          </p:cNvSpPr>
          <p:nvPr>
            <p:ph sz="quarter" idx="14"/>
          </p:nvPr>
        </p:nvSpPr>
        <p:spPr>
          <a:xfrm>
            <a:off x="4880244" y="0"/>
            <a:ext cx="3940228" cy="260648"/>
          </a:xfrm>
        </p:spPr>
        <p:txBody>
          <a:bodyPr>
            <a:noAutofit/>
          </a:bodyPr>
          <a:lstStyle>
            <a:lvl1pPr marL="0" indent="0" algn="r">
              <a:buNone/>
              <a:defRPr sz="1400" b="0" baseline="0"/>
            </a:lvl1pPr>
          </a:lstStyle>
          <a:p>
            <a:pPr lvl="0"/>
            <a:endParaRPr lang="pt-BR" dirty="0"/>
          </a:p>
        </p:txBody>
      </p:sp>
      <p:cxnSp>
        <p:nvCxnSpPr>
          <p:cNvPr id="15" name="Conector reto 14"/>
          <p:cNvCxnSpPr/>
          <p:nvPr userDrawn="1"/>
        </p:nvCxnSpPr>
        <p:spPr>
          <a:xfrm>
            <a:off x="251520" y="33265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395536" y="-36676"/>
            <a:ext cx="253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DIREITO E INFORMATICA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788672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33942" y="476672"/>
            <a:ext cx="6130545" cy="1224136"/>
          </a:xfrm>
        </p:spPr>
        <p:txBody>
          <a:bodyPr anchor="b" anchorCtr="0"/>
          <a:lstStyle>
            <a:lvl1pPr algn="l" eaLnBrk="1" latinLnBrk="0" hangingPunct="1">
              <a:defRPr kumimoji="0" lang="pt-B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BR" dirty="0"/>
              <a:t>Clique para editar o título Mestre</a:t>
            </a: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914" t="41624" b="16620"/>
          <a:stretch/>
        </p:blipFill>
        <p:spPr>
          <a:xfrm>
            <a:off x="0" y="0"/>
            <a:ext cx="2802330" cy="687977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802330" y="1772816"/>
            <a:ext cx="6174462" cy="4896544"/>
          </a:xfrm>
        </p:spPr>
        <p:txBody>
          <a:bodyPr>
            <a:normAutofit/>
          </a:bodyPr>
          <a:lstStyle>
            <a:lvl1pPr algn="just" eaLnBrk="1" latinLnBrk="0" hangingPunct="1">
              <a:defRPr kumimoji="0" lang="pt-BR" sz="3200">
                <a:latin typeface="+mn-lt"/>
              </a:defRPr>
            </a:lvl1pPr>
            <a:lvl2pPr algn="just" eaLnBrk="1" latinLnBrk="0" hangingPunct="1">
              <a:defRPr kumimoji="0" lang="pt-BR" sz="2800">
                <a:latin typeface="+mn-lt"/>
              </a:defRPr>
            </a:lvl2pPr>
            <a:lvl3pPr algn="just" eaLnBrk="1" latinLnBrk="0" hangingPunct="1">
              <a:defRPr kumimoji="0" lang="pt-BR" sz="2400">
                <a:latin typeface="+mn-lt"/>
              </a:defRPr>
            </a:lvl3pPr>
            <a:lvl4pPr algn="just" eaLnBrk="1" latinLnBrk="0" hangingPunct="1">
              <a:defRPr kumimoji="0" lang="pt-BR" sz="2400">
                <a:latin typeface="+mn-lt"/>
              </a:defRPr>
            </a:lvl4pPr>
            <a:lvl5pPr algn="just" eaLnBrk="1" latinLnBrk="0" hangingPunct="1">
              <a:defRPr kumimoji="0" lang="pt-BR" sz="2400">
                <a:latin typeface="+mn-lt"/>
              </a:defRPr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14" name="Espaço Reservado para Conteúdo 7"/>
          <p:cNvSpPr>
            <a:spLocks noGrp="1"/>
          </p:cNvSpPr>
          <p:nvPr>
            <p:ph sz="quarter" idx="14"/>
          </p:nvPr>
        </p:nvSpPr>
        <p:spPr>
          <a:xfrm>
            <a:off x="4880244" y="0"/>
            <a:ext cx="3940228" cy="260648"/>
          </a:xfrm>
        </p:spPr>
        <p:txBody>
          <a:bodyPr>
            <a:noAutofit/>
          </a:bodyPr>
          <a:lstStyle>
            <a:lvl1pPr marL="0" indent="0" algn="r">
              <a:buNone/>
              <a:defRPr sz="1400" b="0" baseline="0"/>
            </a:lvl1pPr>
          </a:lstStyle>
          <a:p>
            <a:pPr lvl="0"/>
            <a:endParaRPr lang="pt-BR" dirty="0"/>
          </a:p>
        </p:txBody>
      </p:sp>
      <p:cxnSp>
        <p:nvCxnSpPr>
          <p:cNvPr id="16" name="Conector reto 15"/>
          <p:cNvCxnSpPr/>
          <p:nvPr userDrawn="1"/>
        </p:nvCxnSpPr>
        <p:spPr>
          <a:xfrm>
            <a:off x="2668211" y="332656"/>
            <a:ext cx="62962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 userDrawn="1"/>
        </p:nvSpPr>
        <p:spPr>
          <a:xfrm>
            <a:off x="395536" y="-36676"/>
            <a:ext cx="253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DIREITO E INFORMATICA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788672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41379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pt-BR" b="1"/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23925"/>
            <a:ext cx="8077200" cy="5017443"/>
          </a:xfrm>
        </p:spPr>
        <p:txBody>
          <a:bodyPr>
            <a:normAutofit/>
          </a:bodyPr>
          <a:lstStyle>
            <a:lvl1pPr algn="just" eaLnBrk="1" latinLnBrk="0" hangingPunct="1">
              <a:defRPr kumimoji="0" lang="pt-BR" sz="3200">
                <a:latin typeface="+mn-lt"/>
              </a:defRPr>
            </a:lvl1pPr>
            <a:lvl2pPr algn="just" eaLnBrk="1" latinLnBrk="0" hangingPunct="1">
              <a:defRPr kumimoji="0" lang="pt-BR" sz="2800">
                <a:latin typeface="+mn-lt"/>
              </a:defRPr>
            </a:lvl2pPr>
            <a:lvl3pPr algn="just" eaLnBrk="1" latinLnBrk="0" hangingPunct="1">
              <a:defRPr kumimoji="0" lang="pt-BR" sz="2400">
                <a:latin typeface="+mn-lt"/>
              </a:defRPr>
            </a:lvl3pPr>
            <a:lvl4pPr algn="just" eaLnBrk="1" latinLnBrk="0" hangingPunct="1">
              <a:defRPr kumimoji="0" lang="pt-BR" sz="2400">
                <a:latin typeface="+mn-lt"/>
              </a:defRPr>
            </a:lvl4pPr>
            <a:lvl5pPr algn="just" eaLnBrk="1" latinLnBrk="0" hangingPunct="1">
              <a:defRPr kumimoji="0" lang="pt-BR" sz="2400">
                <a:latin typeface="+mn-lt"/>
              </a:defRPr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9" name="Espaço Reservado para Conteúdo 7"/>
          <p:cNvSpPr>
            <a:spLocks noGrp="1"/>
          </p:cNvSpPr>
          <p:nvPr>
            <p:ph sz="quarter" idx="14"/>
          </p:nvPr>
        </p:nvSpPr>
        <p:spPr>
          <a:xfrm>
            <a:off x="4427984" y="0"/>
            <a:ext cx="4176464" cy="332656"/>
          </a:xfrm>
        </p:spPr>
        <p:txBody>
          <a:bodyPr>
            <a:noAutofit/>
          </a:bodyPr>
          <a:lstStyle>
            <a:lvl1pPr marL="0" indent="0" algn="r">
              <a:buNone/>
              <a:defRPr sz="1400" b="0" baseline="0"/>
            </a:lvl1pPr>
          </a:lstStyle>
          <a:p>
            <a:pPr lvl="0"/>
            <a:endParaRPr lang="pt-BR" dirty="0"/>
          </a:p>
        </p:txBody>
      </p:sp>
      <p:cxnSp>
        <p:nvCxnSpPr>
          <p:cNvPr id="12" name="Conector reto 11"/>
          <p:cNvCxnSpPr/>
          <p:nvPr userDrawn="1"/>
        </p:nvCxnSpPr>
        <p:spPr>
          <a:xfrm>
            <a:off x="940019" y="332656"/>
            <a:ext cx="7880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 userDrawn="1"/>
        </p:nvSpPr>
        <p:spPr>
          <a:xfrm>
            <a:off x="611560" y="-36676"/>
            <a:ext cx="253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DIREITO E INFORMATICA</a:t>
            </a:r>
            <a:endParaRPr lang="pt-BR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99802"/>
            <a:ext cx="8077200" cy="1084982"/>
          </a:xfrm>
        </p:spPr>
        <p:txBody>
          <a:bodyPr/>
          <a:lstStyle>
            <a:lvl1pPr>
              <a:defRPr b="1"/>
            </a:lvl1pPr>
          </a:lstStyle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5141168"/>
          </a:xfrm>
        </p:spPr>
        <p:txBody>
          <a:bodyPr/>
          <a:lstStyle>
            <a:lvl1pPr algn="just" eaLnBrk="1" latinLnBrk="0" hangingPunct="1">
              <a:defRPr kumimoji="0" lang="pt-BR" sz="2800"/>
            </a:lvl1pPr>
            <a:lvl2pPr algn="just" eaLnBrk="1" latinLnBrk="0" hangingPunct="1">
              <a:defRPr kumimoji="0" lang="pt-BR" sz="2400"/>
            </a:lvl2pPr>
            <a:lvl3pPr algn="just" eaLnBrk="1" latinLnBrk="0" hangingPunct="1">
              <a:defRPr kumimoji="0" lang="pt-BR" sz="2000"/>
            </a:lvl3pPr>
            <a:lvl4pPr algn="just" eaLnBrk="1" latinLnBrk="0" hangingPunct="1">
              <a:defRPr kumimoji="0" lang="pt-BR" sz="1800"/>
            </a:lvl4pPr>
            <a:lvl5pPr algn="just" eaLnBrk="1" latinLnBrk="0" hangingPunct="1">
              <a:defRPr kumimoji="0" lang="pt-BR" sz="1800"/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5141168"/>
          </a:xfrm>
        </p:spPr>
        <p:txBody>
          <a:bodyPr/>
          <a:lstStyle>
            <a:lvl1pPr algn="just" eaLnBrk="1" latinLnBrk="0" hangingPunct="1">
              <a:defRPr kumimoji="0" lang="pt-BR" sz="2800"/>
            </a:lvl1pPr>
            <a:lvl2pPr algn="just" eaLnBrk="1" latinLnBrk="0" hangingPunct="1">
              <a:defRPr kumimoji="0" lang="pt-BR" sz="2400"/>
            </a:lvl2pPr>
            <a:lvl3pPr algn="just" eaLnBrk="1" latinLnBrk="0" hangingPunct="1">
              <a:defRPr kumimoji="0" lang="pt-BR" sz="2000"/>
            </a:lvl3pPr>
            <a:lvl4pPr algn="just" eaLnBrk="1" latinLnBrk="0" hangingPunct="1">
              <a:defRPr kumimoji="0" lang="pt-BR" sz="1800"/>
            </a:lvl4pPr>
            <a:lvl5pPr algn="just" eaLnBrk="1" latinLnBrk="0" hangingPunct="1">
              <a:defRPr kumimoji="0" lang="pt-BR" sz="1800"/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940019" y="332656"/>
            <a:ext cx="7880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ço Reservado para Conteúdo 7"/>
          <p:cNvSpPr>
            <a:spLocks noGrp="1"/>
          </p:cNvSpPr>
          <p:nvPr>
            <p:ph sz="quarter" idx="14"/>
          </p:nvPr>
        </p:nvSpPr>
        <p:spPr>
          <a:xfrm>
            <a:off x="4427984" y="0"/>
            <a:ext cx="4176464" cy="332656"/>
          </a:xfrm>
        </p:spPr>
        <p:txBody>
          <a:bodyPr>
            <a:noAutofit/>
          </a:bodyPr>
          <a:lstStyle>
            <a:lvl1pPr marL="0" indent="0" algn="r">
              <a:buNone/>
              <a:defRPr sz="1400" b="0" baseline="0"/>
            </a:lvl1pPr>
          </a:lstStyle>
          <a:p>
            <a:pPr lvl="0"/>
            <a:endParaRPr lang="pt-BR" dirty="0"/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611560" y="-36676"/>
            <a:ext cx="253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DIREITO E INFORMATICA</a:t>
            </a:r>
            <a:endParaRPr lang="pt-BR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8215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pt-BR" sz="2000" b="1"/>
            </a:lvl1pPr>
          </a:lstStyle>
          <a:p>
            <a:pPr eaLnBrk="1" latinLnBrk="0" hangingPunct="1"/>
            <a:r>
              <a:rPr lang="pt-BR" dirty="0" smtClean="0"/>
              <a:t>Clique para editar o título mestre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528215"/>
            <a:ext cx="5111750" cy="5853113"/>
          </a:xfrm>
        </p:spPr>
        <p:txBody>
          <a:bodyPr/>
          <a:lstStyle>
            <a:lvl1pPr algn="just" eaLnBrk="1" latinLnBrk="0" hangingPunct="1">
              <a:defRPr kumimoji="0" lang="pt-BR" sz="3200"/>
            </a:lvl1pPr>
            <a:lvl2pPr algn="just" eaLnBrk="1" latinLnBrk="0" hangingPunct="1">
              <a:defRPr kumimoji="0" lang="pt-BR" sz="2800"/>
            </a:lvl2pPr>
            <a:lvl3pPr algn="just" eaLnBrk="1" latinLnBrk="0" hangingPunct="1">
              <a:defRPr kumimoji="0" lang="pt-BR" sz="2400"/>
            </a:lvl3pPr>
            <a:lvl4pPr algn="just" eaLnBrk="1" latinLnBrk="0" hangingPunct="1">
              <a:defRPr kumimoji="0" lang="pt-BR" sz="2000"/>
            </a:lvl4pPr>
            <a:lvl5pPr algn="just" eaLnBrk="1" latinLnBrk="0" hangingPunct="1">
              <a:defRPr kumimoji="0" lang="pt-BR" sz="2000"/>
            </a:lvl5pPr>
            <a:lvl6pPr eaLnBrk="1" latinLnBrk="0" hangingPunct="1">
              <a:defRPr kumimoji="0" lang="pt-BR" sz="2000"/>
            </a:lvl6pPr>
            <a:lvl7pPr eaLnBrk="1" latinLnBrk="0" hangingPunct="1">
              <a:defRPr kumimoji="0" lang="pt-BR" sz="2000"/>
            </a:lvl7pPr>
            <a:lvl8pPr eaLnBrk="1" latinLnBrk="0" hangingPunct="1">
              <a:defRPr kumimoji="0" lang="pt-BR" sz="2000"/>
            </a:lvl8pPr>
            <a:lvl9pPr eaLnBrk="1" latinLnBrk="0" hangingPunct="1">
              <a:defRPr kumimoji="0" lang="pt-BR" sz="2000"/>
            </a:lvl9pPr>
          </a:lstStyle>
          <a:p>
            <a:pPr lvl="0" eaLnBrk="1" latinLnBrk="0" hangingPunct="1"/>
            <a:r>
              <a:rPr lang="pt-BR" dirty="0" smtClean="0"/>
              <a:t>Clique para editar 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690265"/>
            <a:ext cx="3008313" cy="4691063"/>
          </a:xfrm>
        </p:spPr>
        <p:txBody>
          <a:bodyPr/>
          <a:lstStyle>
            <a:lvl1pPr marL="0" indent="0" algn="just" eaLnBrk="1" latinLnBrk="0" hangingPunct="1">
              <a:buNone/>
              <a:defRPr kumimoji="0" lang="pt-BR" sz="1400"/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940019" y="332656"/>
            <a:ext cx="7880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Conteúdo 7"/>
          <p:cNvSpPr>
            <a:spLocks noGrp="1"/>
          </p:cNvSpPr>
          <p:nvPr>
            <p:ph sz="quarter" idx="14"/>
          </p:nvPr>
        </p:nvSpPr>
        <p:spPr>
          <a:xfrm>
            <a:off x="4427984" y="0"/>
            <a:ext cx="4176464" cy="332656"/>
          </a:xfrm>
        </p:spPr>
        <p:txBody>
          <a:bodyPr>
            <a:noAutofit/>
          </a:bodyPr>
          <a:lstStyle>
            <a:lvl1pPr marL="0" indent="0" algn="r">
              <a:buNone/>
              <a:defRPr sz="1400" b="0" baseline="0"/>
            </a:lvl1pPr>
          </a:lstStyle>
          <a:p>
            <a:pPr lvl="0"/>
            <a:endParaRPr lang="pt-BR" dirty="0"/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611560" y="-36676"/>
            <a:ext cx="253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DIREITO E INFORMATICA</a:t>
            </a:r>
            <a:endParaRPr lang="pt-BR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pt-BR" sz="2000" b="1"/>
            </a:lvl1pPr>
          </a:lstStyle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pt-BR" sz="3200"/>
            </a:lvl1pPr>
            <a:lvl2pPr marL="457200" indent="0" eaLnBrk="1" latinLnBrk="0" hangingPunct="1">
              <a:buNone/>
              <a:defRPr kumimoji="0" lang="pt-BR" sz="2800"/>
            </a:lvl2pPr>
            <a:lvl3pPr marL="914400" indent="0" eaLnBrk="1" latinLnBrk="0" hangingPunct="1">
              <a:buNone/>
              <a:defRPr kumimoji="0" lang="pt-BR" sz="2400"/>
            </a:lvl3pPr>
            <a:lvl4pPr marL="1371600" indent="0" eaLnBrk="1" latinLnBrk="0" hangingPunct="1">
              <a:buNone/>
              <a:defRPr kumimoji="0" lang="pt-BR" sz="2000"/>
            </a:lvl4pPr>
            <a:lvl5pPr marL="1828800" indent="0" eaLnBrk="1" latinLnBrk="0" hangingPunct="1">
              <a:buNone/>
              <a:defRPr kumimoji="0" lang="pt-BR" sz="2000"/>
            </a:lvl5pPr>
            <a:lvl6pPr marL="2286000" indent="0" eaLnBrk="1" latinLnBrk="0" hangingPunct="1">
              <a:buNone/>
              <a:defRPr kumimoji="0" lang="pt-BR" sz="2000"/>
            </a:lvl6pPr>
            <a:lvl7pPr marL="2743200" indent="0" eaLnBrk="1" latinLnBrk="0" hangingPunct="1">
              <a:buNone/>
              <a:defRPr kumimoji="0" lang="pt-BR" sz="2000"/>
            </a:lvl7pPr>
            <a:lvl8pPr marL="3200400" indent="0" eaLnBrk="1" latinLnBrk="0" hangingPunct="1">
              <a:buNone/>
              <a:defRPr kumimoji="0" lang="pt-BR" sz="2000"/>
            </a:lvl8pPr>
            <a:lvl9pPr marL="3657600" indent="0" eaLnBrk="1" latinLnBrk="0" hangingPunct="1">
              <a:buNone/>
              <a:defRPr kumimoji="0" lang="pt-BR" sz="2000"/>
            </a:lvl9pPr>
          </a:lstStyle>
          <a:p>
            <a:pPr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just" eaLnBrk="1" latinLnBrk="0" hangingPunct="1">
              <a:buNone/>
              <a:defRPr kumimoji="0" lang="pt-BR" sz="1400"/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940019" y="332656"/>
            <a:ext cx="7880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Conteúdo 7"/>
          <p:cNvSpPr>
            <a:spLocks noGrp="1"/>
          </p:cNvSpPr>
          <p:nvPr>
            <p:ph sz="quarter" idx="14"/>
          </p:nvPr>
        </p:nvSpPr>
        <p:spPr>
          <a:xfrm>
            <a:off x="4427984" y="0"/>
            <a:ext cx="4176464" cy="332656"/>
          </a:xfrm>
        </p:spPr>
        <p:txBody>
          <a:bodyPr>
            <a:noAutofit/>
          </a:bodyPr>
          <a:lstStyle>
            <a:lvl1pPr marL="0" indent="0" algn="r">
              <a:buNone/>
              <a:defRPr sz="1400" b="0" baseline="0"/>
            </a:lvl1pPr>
          </a:lstStyle>
          <a:p>
            <a:pPr lvl="0"/>
            <a:endParaRPr lang="pt-BR" dirty="0"/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611560" y="-36676"/>
            <a:ext cx="253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DIREITO E INFORMATICA</a:t>
            </a:r>
            <a:endParaRPr lang="pt-BR" b="1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pt-BR" dirty="0" smtClean="0"/>
              <a:t>Clique para editar o título mestre</a:t>
            </a:r>
            <a:endParaRPr kumimoji="0"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pt-BR" dirty="0" smtClean="0"/>
              <a:t>Clique para editar o texto mestre</a:t>
            </a:r>
          </a:p>
          <a:p>
            <a:pPr lvl="1" eaLnBrk="1" latinLnBrk="0" hangingPunct="1"/>
            <a:r>
              <a:rPr kumimoji="0" lang="pt-BR" dirty="0" smtClean="0"/>
              <a:t>Segundo nível</a:t>
            </a:r>
          </a:p>
          <a:p>
            <a:pPr lvl="2" eaLnBrk="1" latinLnBrk="0" hangingPunct="1"/>
            <a:r>
              <a:rPr kumimoji="0" lang="pt-BR" dirty="0" smtClean="0"/>
              <a:t>Terceiro nível</a:t>
            </a:r>
          </a:p>
          <a:p>
            <a:pPr lvl="3" eaLnBrk="1" latinLnBrk="0" hangingPunct="1"/>
            <a:r>
              <a:rPr kumimoji="0" lang="pt-BR" dirty="0" smtClean="0"/>
              <a:t>Quarto nível</a:t>
            </a:r>
          </a:p>
          <a:p>
            <a:pPr lvl="4" eaLnBrk="1" latinLnBrk="0" hangingPunct="1"/>
            <a:r>
              <a:rPr kumimoji="0" lang="pt-BR" dirty="0" smtClean="0"/>
              <a:t>Quinto nível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12/17/2009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4" r:id="rId3"/>
    <p:sldLayoutId id="2147483665" r:id="rId4"/>
    <p:sldLayoutId id="2147483666" r:id="rId5"/>
    <p:sldLayoutId id="2147483650" r:id="rId6"/>
    <p:sldLayoutId id="2147483652" r:id="rId7"/>
    <p:sldLayoutId id="2147483656" r:id="rId8"/>
    <p:sldLayoutId id="2147483657" r:id="rId9"/>
    <p:sldLayoutId id="2147483663" r:id="rId10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pt-B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B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t-BR"/>
      </a:defPPr>
      <a:lvl1pPr marL="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843808" y="1844824"/>
            <a:ext cx="5927216" cy="1911201"/>
          </a:xfrm>
        </p:spPr>
        <p:txBody>
          <a:bodyPr>
            <a:noAutofit/>
          </a:bodyPr>
          <a:lstStyle/>
          <a:p>
            <a:r>
              <a:rPr lang="pt-BR" sz="5400" dirty="0" smtClean="0"/>
              <a:t>INFORMÁTICA</a:t>
            </a:r>
            <a:br>
              <a:rPr lang="pt-BR" sz="5400" dirty="0" smtClean="0"/>
            </a:br>
            <a:r>
              <a:rPr lang="pt-BR" sz="5400" dirty="0" smtClean="0"/>
              <a:t>(conceitos básicos)</a:t>
            </a:r>
            <a:endParaRPr lang="pt-BR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364088" y="4293096"/>
            <a:ext cx="3528392" cy="194421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latin typeface="+mn-lt"/>
              </a:rPr>
              <a:t>Professor:</a:t>
            </a:r>
          </a:p>
          <a:p>
            <a:pPr algn="l"/>
            <a:r>
              <a:rPr lang="pt-BR" sz="2400" dirty="0" err="1">
                <a:latin typeface="+mn-lt"/>
              </a:rPr>
              <a:t>Randolf</a:t>
            </a:r>
            <a:r>
              <a:rPr lang="pt-BR" sz="2400" dirty="0">
                <a:latin typeface="+mn-lt"/>
              </a:rPr>
              <a:t> </a:t>
            </a:r>
            <a:r>
              <a:rPr lang="pt-BR" sz="2400" dirty="0" smtClean="0">
                <a:latin typeface="+mn-lt"/>
              </a:rPr>
              <a:t>Passos</a:t>
            </a:r>
          </a:p>
          <a:p>
            <a:pPr algn="l"/>
            <a:r>
              <a:rPr lang="pt-BR" sz="2400" dirty="0" err="1">
                <a:latin typeface="+mn-lt"/>
              </a:rPr>
              <a:t>Ronisson</a:t>
            </a:r>
            <a:r>
              <a:rPr lang="pt-BR" sz="2400" dirty="0">
                <a:latin typeface="+mn-lt"/>
              </a:rPr>
              <a:t> Salles </a:t>
            </a:r>
          </a:p>
        </p:txBody>
      </p:sp>
    </p:spTree>
    <p:custDataLst>
      <p:tags r:id="rId1"/>
    </p:custDataLst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02456"/>
            <a:ext cx="6096000" cy="4572000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15280" y="5301208"/>
            <a:ext cx="80772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O sistema lançado em 1990 foi decisivo para a liderança do Windows entre os sistemas operacionais</a:t>
            </a:r>
          </a:p>
        </p:txBody>
      </p:sp>
    </p:spTree>
    <p:extLst>
      <p:ext uri="{BB962C8B-B14F-4D97-AF65-F5344CB8AC3E}">
        <p14:creationId xmlns:p14="http://schemas.microsoft.com/office/powerpoint/2010/main" val="2955726114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07219"/>
            <a:ext cx="6096000" cy="4562475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15280" y="5301208"/>
            <a:ext cx="80772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Já o Windows 3.11 foi um aprimoramento bem-vindo do sistema operacional. A versão trazia suporte a multimídia (áudio e vídeo), possibilidade de utilizar várias fontes de tamanhos e formatos diferentes, além de corrigir algumas falhas de programação graves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5726114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37" y="602456"/>
            <a:ext cx="6105525" cy="4572000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15280" y="5301208"/>
            <a:ext cx="80772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Existe o mundo da informática antes do Windows 95 e depois do Windows 95. Somados o alto desempenho do sistema operacional totalmente reformulado, a popularização massiva dos computadores em todo o mundo e a derrocada da Apple, que na época passava por maus bocados, a Microsoft consolidou de forma inédita a superioridade do Windows.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5726114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97694"/>
            <a:ext cx="6096000" cy="4581525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15280" y="5301208"/>
            <a:ext cx="80772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Recursos multimídia foram altamente explorados no Windows 95. Além disso, o PC despontou como uma plataforma favorável a jogos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5726114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02456"/>
            <a:ext cx="6096000" cy="4572000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15280" y="5301208"/>
            <a:ext cx="80772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Programas como </a:t>
            </a:r>
            <a:r>
              <a:rPr lang="pt-BR" dirty="0" err="1"/>
              <a:t>Paint</a:t>
            </a:r>
            <a:r>
              <a:rPr lang="pt-BR" dirty="0"/>
              <a:t> e </a:t>
            </a:r>
            <a:r>
              <a:rPr lang="pt-BR" dirty="0" err="1"/>
              <a:t>WordPad</a:t>
            </a:r>
            <a:r>
              <a:rPr lang="pt-BR" dirty="0"/>
              <a:t> foram aperfeiçoados e permanecem até hoje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5726114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97694"/>
            <a:ext cx="6096000" cy="4581525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15280" y="5301208"/>
            <a:ext cx="80772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A versão 95 foi o primeiro contato de milhões de pessoas com a web e com e-mails, inclusive no Brasil 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5726114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02456"/>
            <a:ext cx="6096000" cy="4572000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15280" y="5301208"/>
            <a:ext cx="80772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O Windows 98 pode ser considerado um grande aprimoramento do 95, mas foi vendido como um novo sistema operacional.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5726114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02456"/>
            <a:ext cx="6096000" cy="4572000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15280" y="5301208"/>
            <a:ext cx="80772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Na prática, a nova versão solucionava alguns bugs de programação, adicionava mais compatibilidade de hardware, permitia a utilização de dois monitores, tamanhos de arquivos maior, entre outras coisas</a:t>
            </a:r>
          </a:p>
        </p:txBody>
      </p:sp>
    </p:spTree>
    <p:extLst>
      <p:ext uri="{BB962C8B-B14F-4D97-AF65-F5344CB8AC3E}">
        <p14:creationId xmlns:p14="http://schemas.microsoft.com/office/powerpoint/2010/main" val="2955726114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02456"/>
            <a:ext cx="6096000" cy="4572000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15280" y="5301208"/>
            <a:ext cx="80772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O Windows Millennium </a:t>
            </a:r>
            <a:r>
              <a:rPr lang="pt-BR" dirty="0" err="1"/>
              <a:t>Edition</a:t>
            </a:r>
            <a:r>
              <a:rPr lang="pt-BR" dirty="0"/>
              <a:t>, também conhecido como "Me", foi uma verdadeira dor de cabeça para a Microsoft.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5726114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02456"/>
            <a:ext cx="6096000" cy="4572000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15280" y="5301208"/>
            <a:ext cx="80772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Apesar uma interface bastante melhorada em relação ao antecessor, o sistema era muito instável e incompatível com grande parte dos programas criados para as versões 95 e 98. O sistema teve vida curta e logo foi substituído pelo Windows </a:t>
            </a:r>
            <a:r>
              <a:rPr lang="pt-BR" dirty="0" smtClean="0"/>
              <a:t>XP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5726114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81" b="58376"/>
          <a:stretch/>
        </p:blipFill>
        <p:spPr>
          <a:xfrm>
            <a:off x="0" y="1"/>
            <a:ext cx="2812662" cy="6858000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2411760" y="2924944"/>
            <a:ext cx="6336704" cy="3312368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pt-BR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EVOLUÇÃO DO SISTEMA OPERACIONAL WINDOWS</a:t>
            </a:r>
            <a:endParaRPr lang="pt-BR" sz="6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507206"/>
            <a:ext cx="6343650" cy="4762500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15280" y="5301208"/>
            <a:ext cx="80772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O Windows XP é, de longe, o sistema operacional de maior sucesso da Microsoft. A empresa não revela exatamente quantas cópias foram vendidas, mas o sistema é o segundo mais usado até hoje. </a:t>
            </a:r>
            <a:r>
              <a:rPr lang="pt-BR" dirty="0"/>
              <a:t>E olha que ele já tem dez anos. </a:t>
            </a:r>
          </a:p>
        </p:txBody>
      </p:sp>
    </p:spTree>
    <p:extLst>
      <p:ext uri="{BB962C8B-B14F-4D97-AF65-F5344CB8AC3E}">
        <p14:creationId xmlns:p14="http://schemas.microsoft.com/office/powerpoint/2010/main" val="2955726114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507206"/>
            <a:ext cx="6343650" cy="4762500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15280" y="5301208"/>
            <a:ext cx="80772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Com </a:t>
            </a:r>
            <a:r>
              <a:rPr lang="pt-BR" dirty="0"/>
              <a:t>uma interface mais colorida e amigável, o XP uniu estabilidade, compatibilidade e performance. </a:t>
            </a:r>
          </a:p>
        </p:txBody>
      </p:sp>
    </p:spTree>
    <p:extLst>
      <p:ext uri="{BB962C8B-B14F-4D97-AF65-F5344CB8AC3E}">
        <p14:creationId xmlns:p14="http://schemas.microsoft.com/office/powerpoint/2010/main" val="2955726114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507206"/>
            <a:ext cx="6343650" cy="4762500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15280" y="5301208"/>
            <a:ext cx="80772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A Microsoft tenta conscientizar os consumidores das vantagens em trocar de sistema, mas o XP foi forte o suficiente para suplantar o próprio sucessor, o fracassado Windows Vista</a:t>
            </a:r>
          </a:p>
        </p:txBody>
      </p:sp>
    </p:spTree>
    <p:extLst>
      <p:ext uri="{BB962C8B-B14F-4D97-AF65-F5344CB8AC3E}">
        <p14:creationId xmlns:p14="http://schemas.microsoft.com/office/powerpoint/2010/main" val="2955726114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12" y="507206"/>
            <a:ext cx="6353175" cy="4762500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15280" y="5301208"/>
            <a:ext cx="80772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O Windows Vista tentou dar uma cara mais sóbria ao sistema e, ao mesmo tempo, tentou convencer com efeitos de animação e novos recursos. O tiro saiu pela culatra, e os principais atrativos tornavam o sistema lento e intragável.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5726114"/>
      </p:ext>
    </p:extLst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507206"/>
            <a:ext cx="6343650" cy="4762500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15280" y="5301208"/>
            <a:ext cx="80772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Além disso, os desenvolvedores tiveram problemas em adequar programas e drivers de hardware, como impressoras e copiadoras, para a nova plataforma. Resultado: quem comprou voltou para o ótimo XP. Quem não comprou esperou pelo Windows 7</a:t>
            </a:r>
          </a:p>
        </p:txBody>
      </p:sp>
    </p:spTree>
    <p:extLst>
      <p:ext uri="{BB962C8B-B14F-4D97-AF65-F5344CB8AC3E}">
        <p14:creationId xmlns:p14="http://schemas.microsoft.com/office/powerpoint/2010/main" val="2955726114"/>
      </p:ext>
    </p:extLst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497681"/>
            <a:ext cx="6362700" cy="4781550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15280" y="5301208"/>
            <a:ext cx="80772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O Windows Vista apostou em inovações gráficas que exigiam alto poder de processamento, como o recurso que mostra todas as janelas lado a lado. Grande parte dos computadores do mercado simplesmente não era otimizada para tanta performance. Isso fazia a experiência de usar o Windows Vista sofrível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5726114"/>
      </p:ext>
    </p:extLst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507206"/>
            <a:ext cx="6343650" cy="4762500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15280" y="5301208"/>
            <a:ext cx="80772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"</a:t>
            </a:r>
            <a:r>
              <a:rPr lang="pt-BR" dirty="0" err="1"/>
              <a:t>Aaah</a:t>
            </a:r>
            <a:r>
              <a:rPr lang="pt-BR" dirty="0"/>
              <a:t>, o Windows 7". Com ele a Microsoft pôde respirar aliviada. O sistema operacional foi bem aceito pela crítica e também (e principalmente) pelos usuários.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5726114"/>
      </p:ext>
    </p:extLst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507206"/>
            <a:ext cx="6343650" cy="4762500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15280" y="5301208"/>
            <a:ext cx="80772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O sistema soube unir o que o Vista e o XP tinham de melhor com a expertise de mais de 20 anos da Microsoft. </a:t>
            </a:r>
          </a:p>
        </p:txBody>
      </p:sp>
    </p:spTree>
    <p:extLst>
      <p:ext uri="{BB962C8B-B14F-4D97-AF65-F5344CB8AC3E}">
        <p14:creationId xmlns:p14="http://schemas.microsoft.com/office/powerpoint/2010/main" val="2955726114"/>
      </p:ext>
    </p:extLst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507206"/>
            <a:ext cx="6343650" cy="4762500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15280" y="5301208"/>
            <a:ext cx="80772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O 7 ultrapassou o Windows XP e se tornou o sistema operacional mais usado no mundo.</a:t>
            </a:r>
          </a:p>
        </p:txBody>
      </p:sp>
    </p:spTree>
    <p:extLst>
      <p:ext uri="{BB962C8B-B14F-4D97-AF65-F5344CB8AC3E}">
        <p14:creationId xmlns:p14="http://schemas.microsoft.com/office/powerpoint/2010/main" val="2955726114"/>
      </p:ext>
    </p:extLst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66" y="476250"/>
            <a:ext cx="6492667" cy="4824413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15280" y="5301208"/>
            <a:ext cx="80772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O </a:t>
            </a:r>
            <a:r>
              <a:rPr lang="pt-BR" dirty="0"/>
              <a:t>Windows 8, que </a:t>
            </a:r>
            <a:r>
              <a:rPr lang="pt-BR" dirty="0" smtClean="0"/>
              <a:t>foi projetado para integrar </a:t>
            </a:r>
            <a:r>
              <a:rPr lang="pt-BR" dirty="0"/>
              <a:t>dispositivos móveis, como smartphones e </a:t>
            </a:r>
            <a:r>
              <a:rPr lang="pt-BR" dirty="0" err="1"/>
              <a:t>tablets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5726114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521494"/>
            <a:ext cx="7610475" cy="4733925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15280" y="5301208"/>
            <a:ext cx="80772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A primeira versão do Windows foi lançada no dia 20 de novembro de 1985, dois anos após seu anúncio. Desde então, o sistema operacional da Microsoft apresentou inúmeras mudanças que agradaram seus usuários e também fizeram com que eles torcessem o nariz. Confira a seguir um apanhado dessa história, que mostra a evolução da plataforma mais utilizada em todo o mundo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9201991"/>
      </p:ext>
    </p:extLst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27" y="476250"/>
            <a:ext cx="6418746" cy="4824413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15280" y="5301208"/>
            <a:ext cx="80772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pt-BR" dirty="0" smtClean="0"/>
              <a:t>Tela inicial do Windows 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5726114"/>
      </p:ext>
    </p:extLst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Créditos: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Parte do material de imagens e textos foi retirado do site do UOL.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750135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63130"/>
            <a:ext cx="7610400" cy="4150046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15280" y="5301208"/>
            <a:ext cx="80772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A primeira versão do Windows, a 1.01, surgiu em 1985 e basicamente alternava janelas fixas. Na prática funcionava como uma extensão gráfica do MS-DOS, sistema operacional que já estava difundido.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5726114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610400" cy="4150046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15280" y="5301208"/>
            <a:ext cx="80772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O Windows rendeu uma guerra judicial com a Apple, que se julgava dona da interface gráfica e de ícones, como o símbolo de uma lixeira. Por conta disso, o sistema tinha alguma limitações gráficas, mas já assumia características que perduram até hoje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5726114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7610400" cy="4150046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15280" y="5301208"/>
            <a:ext cx="80772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pt-BR" dirty="0"/>
              <a:t>Programas que foram precursores do Microsoft Office já estavam presentes no Windows 1.0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5726114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776" y="548681"/>
            <a:ext cx="6187616" cy="4638022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15280" y="5301208"/>
            <a:ext cx="80772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Para a batalha judicial contra a Apple, a Microsoft tinha um trunfo: Bill Gates, fundador da Microsoft, ameaçou descontinuar qualquer projeto de software para computadores Apple se não pudesse colocar elementos gráficos no Windows. A Apple cedeu, e o Windows 2.0 adicionou janelas móveis, ícones gráficos que remetiam a um escritório e programas de edição de imagem em 1987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5726114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97694"/>
            <a:ext cx="6096000" cy="4581525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15280" y="5301208"/>
            <a:ext cx="80772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O Windows 3.0 representou uma mudança profunda tanto no visual quando no sistema de armazenamento e gerenciamento de arquivos.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5726114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37" y="597694"/>
            <a:ext cx="6105525" cy="4581525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15280" y="5301208"/>
            <a:ext cx="80772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Além disso, milhares de desenvolvedores começaram a produzir aplicativos exclusivos para a plataforma que venderia 10 milhões de unidades em dois anos. </a:t>
            </a:r>
          </a:p>
        </p:txBody>
      </p:sp>
    </p:spTree>
    <p:extLst>
      <p:ext uri="{BB962C8B-B14F-4D97-AF65-F5344CB8AC3E}">
        <p14:creationId xmlns:p14="http://schemas.microsoft.com/office/powerpoint/2010/main" val="2955726114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567171-5604-4933-9BC9-68132F3F4B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913</Words>
  <Application>Microsoft Office PowerPoint</Application>
  <PresentationFormat>Apresentação na tela (4:3)</PresentationFormat>
  <Paragraphs>37</Paragraphs>
  <Slides>31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Training</vt:lpstr>
      <vt:lpstr>INFORMÁTICA (conceitos básicos)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Créditos: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2011-03-24T01:59:47Z</dcterms:created>
  <dcterms:modified xsi:type="dcterms:W3CDTF">2012-11-25T19:40:26Z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