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4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755BA-CA06-B049-A3C4-4E04DF8F4B42}" type="datetimeFigureOut">
              <a:rPr lang="en-US" smtClean="0"/>
              <a:t>14/06/13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C17E4-65C7-6245-88EB-E8D799AA9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65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C17E4-65C7-6245-88EB-E8D799AA96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26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8BD47B-4968-4CBF-B632-5286664A5CFB}" type="datetimeFigureOut">
              <a:rPr lang="pt-BR" smtClean="0"/>
              <a:pPr/>
              <a:t>14/06/13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786304-D304-4054-8202-5A0B01F6F2DF}" type="slidenum">
              <a:rPr lang="pt-BR" smtClean="0"/>
              <a:pPr/>
              <a:t>‹#›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s://encrypted-tbn3.gstatic.com/images?q=tbn:ANd9GcSkhAyrvDkIgaYqxlkSYTbiZ2Odv7iWrySWBgquNlSoSOENYkvEFh__9O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4136" cy="1412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http://www.minhapos.com.br/data/artigos/images/uf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0"/>
            <a:ext cx="1187624" cy="1412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CaixaDeTexto 7"/>
          <p:cNvSpPr txBox="1"/>
          <p:nvPr/>
        </p:nvSpPr>
        <p:spPr>
          <a:xfrm>
            <a:off x="1187624" y="5085184"/>
            <a:ext cx="6696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Comic Sans MS"/>
                <a:cs typeface="Comic Sans MS"/>
              </a:rPr>
              <a:t>Dra. Maria Alves </a:t>
            </a:r>
            <a:r>
              <a:rPr lang="pt-BR" sz="1200" dirty="0" smtClean="0">
                <a:latin typeface="Comic Sans MS"/>
                <a:cs typeface="Comic Sans MS"/>
              </a:rPr>
              <a:t>Barbosa</a:t>
            </a:r>
          </a:p>
          <a:p>
            <a:pPr algn="ctr"/>
            <a:r>
              <a:rPr lang="pt-BR" sz="1200" dirty="0" smtClean="0">
                <a:latin typeface="Comic Sans MS"/>
                <a:cs typeface="Comic Sans MS"/>
              </a:rPr>
              <a:t>Dra</a:t>
            </a:r>
            <a:r>
              <a:rPr lang="pt-BR" sz="1200" dirty="0" smtClean="0">
                <a:latin typeface="Comic Sans MS"/>
                <a:cs typeface="Comic Sans MS"/>
              </a:rPr>
              <a:t>. Marta Carvalho Loures</a:t>
            </a:r>
            <a:r>
              <a:rPr lang="pt-BR" sz="1200" dirty="0" smtClean="0">
                <a:latin typeface="Comic Sans MS"/>
                <a:cs typeface="Comic Sans MS"/>
              </a:rPr>
              <a:t>;</a:t>
            </a:r>
          </a:p>
          <a:p>
            <a:pPr algn="ctr"/>
            <a:r>
              <a:rPr lang="pt-BR" sz="1200" dirty="0" smtClean="0">
                <a:latin typeface="Comic Sans MS"/>
                <a:cs typeface="Comic Sans MS"/>
              </a:rPr>
              <a:t>Esp</a:t>
            </a:r>
            <a:r>
              <a:rPr lang="pt-BR" sz="1200" dirty="0" smtClean="0">
                <a:latin typeface="Comic Sans MS"/>
                <a:cs typeface="Comic Sans MS"/>
              </a:rPr>
              <a:t>. Neide Maria de Lourdes de Morais </a:t>
            </a:r>
            <a:r>
              <a:rPr lang="pt-BR" sz="1200" dirty="0" smtClean="0">
                <a:latin typeface="Comic Sans MS"/>
                <a:cs typeface="Comic Sans MS"/>
              </a:rPr>
              <a:t>Valente</a:t>
            </a:r>
          </a:p>
          <a:p>
            <a:pPr algn="ctr"/>
            <a:r>
              <a:rPr lang="pt-BR" sz="1200" dirty="0" smtClean="0">
                <a:latin typeface="Comic Sans MS"/>
                <a:cs typeface="Comic Sans MS"/>
              </a:rPr>
              <a:t>Dra</a:t>
            </a:r>
            <a:r>
              <a:rPr lang="pt-BR" sz="1200" dirty="0" smtClean="0">
                <a:latin typeface="Comic Sans MS"/>
                <a:cs typeface="Comic Sans MS"/>
              </a:rPr>
              <a:t>. Priscila Valverde de Oliveira </a:t>
            </a:r>
            <a:r>
              <a:rPr lang="pt-BR" sz="1200" dirty="0" smtClean="0">
                <a:latin typeface="Comic Sans MS"/>
                <a:cs typeface="Comic Sans MS"/>
              </a:rPr>
              <a:t>Vitorino</a:t>
            </a:r>
          </a:p>
          <a:p>
            <a:pPr algn="ctr"/>
            <a:r>
              <a:rPr lang="pt-BR" sz="1200" dirty="0" smtClean="0">
                <a:latin typeface="Comic Sans MS"/>
                <a:cs typeface="Comic Sans MS"/>
              </a:rPr>
              <a:t>Dra</a:t>
            </a:r>
            <a:r>
              <a:rPr lang="pt-BR" sz="1200" dirty="0" smtClean="0">
                <a:latin typeface="Comic Sans MS"/>
                <a:cs typeface="Comic Sans MS"/>
              </a:rPr>
              <a:t>. Valeriana de Castro </a:t>
            </a:r>
            <a:r>
              <a:rPr lang="pt-BR" sz="1200" dirty="0" smtClean="0">
                <a:latin typeface="Comic Sans MS"/>
                <a:cs typeface="Comic Sans MS"/>
              </a:rPr>
              <a:t>Guimarães</a:t>
            </a:r>
          </a:p>
          <a:p>
            <a:pPr algn="ctr"/>
            <a:r>
              <a:rPr lang="pt-BR" sz="1200" dirty="0" err="1" smtClean="0">
                <a:latin typeface="Comic Sans MS"/>
                <a:cs typeface="Comic Sans MS"/>
              </a:rPr>
              <a:t>Helloíza</a:t>
            </a:r>
            <a:r>
              <a:rPr lang="pt-BR" sz="1200" dirty="0" smtClean="0">
                <a:latin typeface="Comic Sans MS"/>
                <a:cs typeface="Comic Sans MS"/>
              </a:rPr>
              <a:t> </a:t>
            </a:r>
            <a:r>
              <a:rPr lang="pt-BR" sz="1200" dirty="0" smtClean="0">
                <a:latin typeface="Comic Sans MS"/>
                <a:cs typeface="Comic Sans MS"/>
              </a:rPr>
              <a:t>Leão </a:t>
            </a:r>
            <a:r>
              <a:rPr lang="pt-BR" sz="1200" dirty="0" smtClean="0">
                <a:latin typeface="Comic Sans MS"/>
                <a:cs typeface="Comic Sans MS"/>
              </a:rPr>
              <a:t>Fortunato</a:t>
            </a:r>
          </a:p>
          <a:p>
            <a:pPr algn="ctr"/>
            <a:r>
              <a:rPr lang="pt-BR" sz="1200" dirty="0" err="1" smtClean="0">
                <a:latin typeface="Comic Sans MS"/>
                <a:cs typeface="Comic Sans MS"/>
              </a:rPr>
              <a:t>Pricila</a:t>
            </a:r>
            <a:r>
              <a:rPr lang="pt-BR" sz="1200" dirty="0" smtClean="0">
                <a:latin typeface="Comic Sans MS"/>
                <a:cs typeface="Comic Sans MS"/>
              </a:rPr>
              <a:t> </a:t>
            </a:r>
            <a:r>
              <a:rPr lang="pt-BR" sz="1200" dirty="0" smtClean="0">
                <a:latin typeface="Comic Sans MS"/>
                <a:cs typeface="Comic Sans MS"/>
              </a:rPr>
              <a:t>Silva </a:t>
            </a:r>
            <a:r>
              <a:rPr lang="pt-BR" sz="1200" dirty="0" smtClean="0">
                <a:latin typeface="Comic Sans MS"/>
                <a:cs typeface="Comic Sans MS"/>
              </a:rPr>
              <a:t>Gomes</a:t>
            </a:r>
          </a:p>
          <a:p>
            <a:pPr algn="ctr"/>
            <a:r>
              <a:rPr lang="pt-BR" sz="1200" dirty="0" smtClean="0">
                <a:latin typeface="Comic Sans MS"/>
                <a:cs typeface="Comic Sans MS"/>
              </a:rPr>
              <a:t>Ellen </a:t>
            </a:r>
            <a:r>
              <a:rPr lang="pt-BR" sz="1200" dirty="0" smtClean="0">
                <a:latin typeface="Comic Sans MS"/>
                <a:cs typeface="Comic Sans MS"/>
              </a:rPr>
              <a:t>de Souza </a:t>
            </a:r>
            <a:r>
              <a:rPr lang="pt-BR" sz="1200" dirty="0" err="1" smtClean="0">
                <a:latin typeface="Comic Sans MS"/>
                <a:cs typeface="Comic Sans MS"/>
              </a:rPr>
              <a:t>Lelis</a:t>
            </a:r>
            <a:endParaRPr lang="pt-BR" sz="1200" dirty="0">
              <a:latin typeface="Comic Sans MS"/>
              <a:cs typeface="Comic Sans MS"/>
            </a:endParaRPr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0" y="2420888"/>
            <a:ext cx="9144000" cy="2417440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3600" dirty="0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 smtClean="0">
                <a:solidFill>
                  <a:srgbClr val="FF9933"/>
                </a:solidFill>
                <a:latin typeface="Comic Sans MS"/>
                <a:cs typeface="Comic Sans MS"/>
              </a:rPr>
              <a:t>PERFIL SOCIAL, ECONÔMICO, DE SAÚDE E QUALIDADE DE VIDA DE IDOSOS RESIDENTES NA CIDADE DE GOIÂNIA, </a:t>
            </a:r>
            <a:r>
              <a:rPr lang="pt-BR" sz="3200" dirty="0" smtClean="0">
                <a:solidFill>
                  <a:srgbClr val="FF9933"/>
                </a:solidFill>
                <a:latin typeface="Comic Sans MS"/>
                <a:cs typeface="Comic Sans MS"/>
              </a:rPr>
              <a:t>GOIÁS</a:t>
            </a:r>
            <a:endParaRPr lang="pt-BR" sz="3600" dirty="0">
              <a:solidFill>
                <a:srgbClr val="FF9933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2400" y="1133128"/>
            <a:ext cx="8884096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REFERÊNCIAS</a:t>
            </a: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 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Comic Sans MS"/>
              <a:ea typeface="+mj-ea"/>
              <a:cs typeface="Comic Sans M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772816"/>
            <a:ext cx="9144000" cy="5724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Comic Sans MS"/>
                <a:cs typeface="Comic Sans MS"/>
              </a:rPr>
              <a:t>ALVES, </a:t>
            </a:r>
            <a:r>
              <a:rPr lang="pt-BR" dirty="0" err="1" smtClean="0">
                <a:latin typeface="Comic Sans MS"/>
                <a:cs typeface="Comic Sans MS"/>
              </a:rPr>
              <a:t>L.C.</a:t>
            </a:r>
            <a:r>
              <a:rPr lang="pt-BR" dirty="0" smtClean="0">
                <a:latin typeface="Comic Sans MS"/>
                <a:cs typeface="Comic Sans MS"/>
              </a:rPr>
              <a:t>; LEIMANN, </a:t>
            </a:r>
            <a:r>
              <a:rPr lang="pt-BR" dirty="0" err="1" smtClean="0">
                <a:latin typeface="Comic Sans MS"/>
                <a:cs typeface="Comic Sans MS"/>
              </a:rPr>
              <a:t>B.C.Q.</a:t>
            </a:r>
            <a:r>
              <a:rPr lang="pt-BR" dirty="0" smtClean="0">
                <a:latin typeface="Comic Sans MS"/>
                <a:cs typeface="Comic Sans MS"/>
              </a:rPr>
              <a:t>; VASCONCELOS, </a:t>
            </a:r>
            <a:r>
              <a:rPr lang="pt-BR" dirty="0" err="1" smtClean="0">
                <a:latin typeface="Comic Sans MS"/>
                <a:cs typeface="Comic Sans MS"/>
              </a:rPr>
              <a:t>M.E.L.</a:t>
            </a:r>
            <a:r>
              <a:rPr lang="pt-BR" dirty="0" smtClean="0">
                <a:latin typeface="Comic Sans MS"/>
                <a:cs typeface="Comic Sans MS"/>
              </a:rPr>
              <a:t> A </a:t>
            </a:r>
            <a:r>
              <a:rPr lang="pt-BR" dirty="0" err="1" smtClean="0">
                <a:latin typeface="Comic Sans MS"/>
                <a:cs typeface="Comic Sans MS"/>
              </a:rPr>
              <a:t>inﬂuência</a:t>
            </a:r>
            <a:r>
              <a:rPr lang="pt-BR" dirty="0" smtClean="0">
                <a:latin typeface="Comic Sans MS"/>
                <a:cs typeface="Comic Sans MS"/>
              </a:rPr>
              <a:t> das doenças crônicas na capacidade funcional dos idosos do Município de São Paulo, Brasil. </a:t>
            </a:r>
            <a:r>
              <a:rPr lang="pt-BR" b="1" dirty="0" smtClean="0">
                <a:latin typeface="Comic Sans MS"/>
                <a:cs typeface="Comic Sans MS"/>
              </a:rPr>
              <a:t>Cadernos de Saúde Pública.</a:t>
            </a:r>
            <a:r>
              <a:rPr lang="pt-BR" dirty="0" smtClean="0">
                <a:latin typeface="Comic Sans MS"/>
                <a:cs typeface="Comic Sans MS"/>
              </a:rPr>
              <a:t> v. 23, n. 8, p. 1924-30, 2007.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BANDEIRA, </a:t>
            </a:r>
            <a:r>
              <a:rPr lang="pt-BR" dirty="0" err="1" smtClean="0">
                <a:latin typeface="Comic Sans MS"/>
                <a:cs typeface="Comic Sans MS"/>
              </a:rPr>
              <a:t>E.M.F.S.</a:t>
            </a:r>
            <a:r>
              <a:rPr lang="pt-BR" dirty="0" smtClean="0">
                <a:latin typeface="Comic Sans MS"/>
                <a:cs typeface="Comic Sans MS"/>
              </a:rPr>
              <a:t>; PIMENTA, </a:t>
            </a:r>
            <a:r>
              <a:rPr lang="pt-BR" dirty="0" err="1" smtClean="0">
                <a:latin typeface="Comic Sans MS"/>
                <a:cs typeface="Comic Sans MS"/>
              </a:rPr>
              <a:t>F.A.P.</a:t>
            </a:r>
            <a:r>
              <a:rPr lang="pt-BR" dirty="0" smtClean="0">
                <a:latin typeface="Comic Sans MS"/>
                <a:cs typeface="Comic Sans MS"/>
              </a:rPr>
              <a:t>; SOUZA, </a:t>
            </a:r>
            <a:r>
              <a:rPr lang="pt-BR" dirty="0" err="1" smtClean="0">
                <a:latin typeface="Comic Sans MS"/>
                <a:cs typeface="Comic Sans MS"/>
              </a:rPr>
              <a:t>M.C.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b="1" dirty="0" smtClean="0">
                <a:latin typeface="Comic Sans MS"/>
                <a:cs typeface="Comic Sans MS"/>
              </a:rPr>
              <a:t>Atenção à saúde do idoso. </a:t>
            </a:r>
            <a:r>
              <a:rPr lang="pt-BR" dirty="0" smtClean="0">
                <a:latin typeface="Comic Sans MS"/>
                <a:cs typeface="Comic Sans MS"/>
              </a:rPr>
              <a:t>Saúde em casa. Secretaria de Estado de Saúde de Minas Gerais. Belo Horizonte, 1° edição, 2006.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BRASIL. Ministério do Planejamento, Orçamento e Gestão. Instituto Nacional de Geografia e Estatística (IBGE). Primeiros Resultados do Censo 2010. Disponível em:&lt;http://www.ibge.gov.br/home/estatistica/populacao/censo2010/populacao_por_municipio.shtm&gt; Acesso em: 24 fev. 2011.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BRASIL. Ministério da Saúde. Estatuto do Idoso. 1. ed., 2.ª </a:t>
            </a:r>
            <a:r>
              <a:rPr lang="pt-BR" dirty="0" err="1" smtClean="0">
                <a:latin typeface="Comic Sans MS"/>
                <a:cs typeface="Comic Sans MS"/>
              </a:rPr>
              <a:t>reimpr</a:t>
            </a:r>
            <a:r>
              <a:rPr lang="pt-BR" dirty="0" smtClean="0">
                <a:latin typeface="Comic Sans MS"/>
                <a:cs typeface="Comic Sans MS"/>
              </a:rPr>
              <a:t>. – Brasília: Ministério da Saúde, 2003.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DIAS, </a:t>
            </a:r>
            <a:r>
              <a:rPr lang="pt-BR" dirty="0" err="1" smtClean="0">
                <a:latin typeface="Comic Sans MS"/>
                <a:cs typeface="Comic Sans MS"/>
              </a:rPr>
              <a:t>J.A.</a:t>
            </a:r>
            <a:r>
              <a:rPr lang="pt-BR" dirty="0" smtClean="0">
                <a:latin typeface="Comic Sans MS"/>
                <a:cs typeface="Comic Sans MS"/>
              </a:rPr>
              <a:t>; ARREGUY-SENA, C.; PINTO, </a:t>
            </a:r>
            <a:r>
              <a:rPr lang="pt-BR" dirty="0" err="1" smtClean="0">
                <a:latin typeface="Comic Sans MS"/>
                <a:cs typeface="Comic Sans MS"/>
              </a:rPr>
              <a:t>P.F.</a:t>
            </a:r>
            <a:r>
              <a:rPr lang="pt-BR" dirty="0" smtClean="0">
                <a:latin typeface="Comic Sans MS"/>
                <a:cs typeface="Comic Sans MS"/>
              </a:rPr>
              <a:t>; SOUZA, </a:t>
            </a:r>
            <a:r>
              <a:rPr lang="pt-BR" dirty="0" err="1" smtClean="0">
                <a:latin typeface="Comic Sans MS"/>
                <a:cs typeface="Comic Sans MS"/>
              </a:rPr>
              <a:t>L.C.</a:t>
            </a:r>
            <a:r>
              <a:rPr lang="pt-BR" dirty="0" smtClean="0">
                <a:latin typeface="Comic Sans MS"/>
                <a:cs typeface="Comic Sans MS"/>
              </a:rPr>
              <a:t> Ser idoso e o processo do envelhecimento: saúde percebida. </a:t>
            </a:r>
            <a:r>
              <a:rPr lang="pt-BR" b="1" dirty="0" err="1" smtClean="0">
                <a:latin typeface="Comic Sans MS"/>
                <a:cs typeface="Comic Sans MS"/>
              </a:rPr>
              <a:t>Esc</a:t>
            </a:r>
            <a:r>
              <a:rPr lang="pt-BR" b="1" dirty="0" smtClean="0">
                <a:latin typeface="Comic Sans MS"/>
                <a:cs typeface="Comic Sans MS"/>
              </a:rPr>
              <a:t> Anna Nery.</a:t>
            </a:r>
            <a:r>
              <a:rPr lang="pt-BR" dirty="0" smtClean="0">
                <a:latin typeface="Comic Sans MS"/>
                <a:cs typeface="Comic Sans MS"/>
              </a:rPr>
              <a:t>v. 15, n.2 , p. 372-379, 2011.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  <a:endParaRPr lang="pt-BR" sz="2400" dirty="0" smtClean="0">
              <a:latin typeface="Comic Sans MS"/>
              <a:cs typeface="Comic Sans MS"/>
            </a:endParaRPr>
          </a:p>
          <a:p>
            <a:pPr lvl="1" algn="just">
              <a:buFont typeface="Arial" pitchFamily="34" charset="0"/>
              <a:buChar char="•"/>
            </a:pPr>
            <a:endParaRPr lang="pt-BR" sz="24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2400" y="1133128"/>
            <a:ext cx="9144000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>
              <a:spcBef>
                <a:spcPct val="0"/>
              </a:spcBef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196752"/>
            <a:ext cx="9144000" cy="6001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Comic Sans MS"/>
                <a:cs typeface="Comic Sans MS"/>
              </a:rPr>
              <a:t>FLECK, </a:t>
            </a:r>
            <a:r>
              <a:rPr lang="pt-BR" dirty="0" err="1" smtClean="0">
                <a:latin typeface="Comic Sans MS"/>
                <a:cs typeface="Comic Sans MS"/>
              </a:rPr>
              <a:t>M.P.A.</a:t>
            </a:r>
            <a:r>
              <a:rPr lang="pt-BR" dirty="0" smtClean="0">
                <a:latin typeface="Comic Sans MS"/>
                <a:cs typeface="Comic Sans MS"/>
              </a:rPr>
              <a:t> O instrumento de avaliação de qualidade de vida da Organização Mundial de Saúde (WHOQOL-100): características e perspectivas. </a:t>
            </a:r>
            <a:r>
              <a:rPr lang="pt-BR" b="1" dirty="0" smtClean="0">
                <a:latin typeface="Comic Sans MS"/>
                <a:cs typeface="Comic Sans MS"/>
              </a:rPr>
              <a:t>Ciência e Saúde Coletiva.</a:t>
            </a:r>
            <a:r>
              <a:rPr lang="pt-BR" dirty="0" smtClean="0">
                <a:latin typeface="Comic Sans MS"/>
                <a:cs typeface="Comic Sans MS"/>
              </a:rPr>
              <a:t> v. 5, n. 1, p. 33-38, 2000.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FLECK, M. </a:t>
            </a:r>
            <a:r>
              <a:rPr lang="pt-BR" dirty="0" err="1" smtClean="0">
                <a:latin typeface="Comic Sans MS"/>
                <a:cs typeface="Comic Sans MS"/>
              </a:rPr>
              <a:t>P.A.</a:t>
            </a:r>
            <a:r>
              <a:rPr lang="pt-BR" dirty="0" smtClean="0">
                <a:latin typeface="Comic Sans MS"/>
                <a:cs typeface="Comic Sans MS"/>
              </a:rPr>
              <a:t>; LOUZADA, S.; XAVIER, M. </a:t>
            </a:r>
            <a:r>
              <a:rPr lang="pt-BR" dirty="0" err="1" smtClean="0">
                <a:latin typeface="Comic Sans MS"/>
                <a:cs typeface="Comic Sans MS"/>
              </a:rPr>
              <a:t>et</a:t>
            </a:r>
            <a:r>
              <a:rPr lang="pt-BR" dirty="0" smtClean="0">
                <a:latin typeface="Comic Sans MS"/>
                <a:cs typeface="Comic Sans MS"/>
              </a:rPr>
              <a:t> al. Aplicação da versão em português do instrumento abreviado de avaliação da qualidade de vida “</a:t>
            </a:r>
            <a:r>
              <a:rPr lang="pt-BR" dirty="0" err="1" smtClean="0">
                <a:latin typeface="Comic Sans MS"/>
                <a:cs typeface="Comic Sans MS"/>
              </a:rPr>
              <a:t>WHOQOL-bref</a:t>
            </a:r>
            <a:r>
              <a:rPr lang="pt-BR" dirty="0" smtClean="0">
                <a:latin typeface="Comic Sans MS"/>
                <a:cs typeface="Comic Sans MS"/>
              </a:rPr>
              <a:t>”. </a:t>
            </a:r>
            <a:r>
              <a:rPr lang="pt-BR" b="1" dirty="0" smtClean="0">
                <a:latin typeface="Comic Sans MS"/>
                <a:cs typeface="Comic Sans MS"/>
              </a:rPr>
              <a:t>Revista de Saúde Pública.</a:t>
            </a:r>
            <a:r>
              <a:rPr lang="pt-BR" dirty="0" smtClean="0">
                <a:latin typeface="Comic Sans MS"/>
                <a:cs typeface="Comic Sans MS"/>
              </a:rPr>
              <a:t> v. 34, n. 2, p. 178-183, 2000.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GIATTI, L.; BARRETO, </a:t>
            </a:r>
            <a:r>
              <a:rPr lang="pt-BR" dirty="0" err="1" smtClean="0">
                <a:latin typeface="Comic Sans MS"/>
                <a:cs typeface="Comic Sans MS"/>
              </a:rPr>
              <a:t>S.M.</a:t>
            </a:r>
            <a:r>
              <a:rPr lang="pt-BR" dirty="0" smtClean="0">
                <a:latin typeface="Comic Sans MS"/>
                <a:cs typeface="Comic Sans MS"/>
              </a:rPr>
              <a:t> Saúde, trabalho e envelhecimento no Brasil. </a:t>
            </a:r>
            <a:r>
              <a:rPr lang="pt-BR" b="1" dirty="0" smtClean="0">
                <a:latin typeface="Comic Sans MS"/>
                <a:cs typeface="Comic Sans MS"/>
              </a:rPr>
              <a:t>Cadernos de Saúde Pública. </a:t>
            </a:r>
            <a:r>
              <a:rPr lang="pt-BR" dirty="0" smtClean="0">
                <a:latin typeface="Comic Sans MS"/>
                <a:cs typeface="Comic Sans MS"/>
              </a:rPr>
              <a:t>v. 19, n. 3, p. 759-771, 2003.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GUEDES, </a:t>
            </a:r>
            <a:r>
              <a:rPr lang="pt-BR" dirty="0" err="1" smtClean="0">
                <a:latin typeface="Comic Sans MS"/>
                <a:cs typeface="Comic Sans MS"/>
              </a:rPr>
              <a:t>M.V.</a:t>
            </a:r>
            <a:r>
              <a:rPr lang="pt-BR" dirty="0" smtClean="0">
                <a:latin typeface="Comic Sans MS"/>
                <a:cs typeface="Comic Sans MS"/>
              </a:rPr>
              <a:t>C; ARAUJO, </a:t>
            </a:r>
            <a:r>
              <a:rPr lang="pt-BR" dirty="0" err="1" smtClean="0">
                <a:latin typeface="Comic Sans MS"/>
                <a:cs typeface="Comic Sans MS"/>
              </a:rPr>
              <a:t>T.L.</a:t>
            </a:r>
            <a:r>
              <a:rPr lang="pt-BR" dirty="0" smtClean="0">
                <a:latin typeface="Comic Sans MS"/>
                <a:cs typeface="Comic Sans MS"/>
              </a:rPr>
              <a:t>; LOPES, </a:t>
            </a:r>
            <a:r>
              <a:rPr lang="pt-BR" dirty="0" err="1" smtClean="0">
                <a:latin typeface="Comic Sans MS"/>
                <a:cs typeface="Comic Sans MS"/>
              </a:rPr>
              <a:t>M.V.O.</a:t>
            </a:r>
            <a:r>
              <a:rPr lang="pt-BR" dirty="0" smtClean="0">
                <a:latin typeface="Comic Sans MS"/>
                <a:cs typeface="Comic Sans MS"/>
              </a:rPr>
              <a:t>, </a:t>
            </a:r>
            <a:r>
              <a:rPr lang="pt-BR" dirty="0" err="1" smtClean="0">
                <a:latin typeface="Comic Sans MS"/>
                <a:cs typeface="Comic Sans MS"/>
              </a:rPr>
              <a:t>et</a:t>
            </a:r>
            <a:r>
              <a:rPr lang="pt-BR" dirty="0" smtClean="0">
                <a:latin typeface="Comic Sans MS"/>
                <a:cs typeface="Comic Sans MS"/>
              </a:rPr>
              <a:t> al. Barreiras ao tratamento da hipertensão arterial. </a:t>
            </a:r>
            <a:r>
              <a:rPr lang="pt-BR" b="1" dirty="0" smtClean="0">
                <a:latin typeface="Comic Sans MS"/>
                <a:cs typeface="Comic Sans MS"/>
              </a:rPr>
              <a:t>Revista Brasileira de Enfermagem</a:t>
            </a:r>
            <a:r>
              <a:rPr lang="pt-BR" dirty="0" smtClean="0">
                <a:latin typeface="Comic Sans MS"/>
                <a:cs typeface="Comic Sans MS"/>
              </a:rPr>
              <a:t>. v. 64, n. 6, p. 1038-42, 2011. 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LANYAU, Y.; PINEDA, D.; HERNANDEZ, M. Estado nutricional y vitaminas B1 y B2 </a:t>
            </a:r>
            <a:r>
              <a:rPr lang="pt-BR" dirty="0" err="1" smtClean="0">
                <a:latin typeface="Comic Sans MS"/>
                <a:cs typeface="Comic Sans MS"/>
              </a:rPr>
              <a:t>en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ancianos</a:t>
            </a:r>
            <a:r>
              <a:rPr lang="pt-BR" dirty="0" smtClean="0">
                <a:latin typeface="Comic Sans MS"/>
                <a:cs typeface="Comic Sans MS"/>
              </a:rPr>
              <a:t> no institucionalizados. </a:t>
            </a:r>
            <a:r>
              <a:rPr lang="pt-BR" b="1" dirty="0" smtClean="0">
                <a:latin typeface="Comic Sans MS"/>
                <a:cs typeface="Comic Sans MS"/>
              </a:rPr>
              <a:t>Revista Cubana </a:t>
            </a:r>
            <a:r>
              <a:rPr lang="pt-BR" b="1" dirty="0" err="1" smtClean="0">
                <a:latin typeface="Comic Sans MS"/>
                <a:cs typeface="Comic Sans MS"/>
              </a:rPr>
              <a:t>Salud</a:t>
            </a:r>
            <a:r>
              <a:rPr lang="pt-BR" b="1" dirty="0" smtClean="0">
                <a:latin typeface="Comic Sans MS"/>
                <a:cs typeface="Comic Sans MS"/>
              </a:rPr>
              <a:t> Publica.</a:t>
            </a:r>
            <a:r>
              <a:rPr lang="pt-BR" dirty="0" smtClean="0">
                <a:latin typeface="Comic Sans MS"/>
                <a:cs typeface="Comic Sans MS"/>
              </a:rPr>
              <a:t> v. 29, p. 209-14, 2003.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  <a:endParaRPr lang="pt-BR" sz="2400" dirty="0" smtClean="0">
              <a:latin typeface="Comic Sans MS"/>
              <a:cs typeface="Comic Sans MS"/>
            </a:endParaRPr>
          </a:p>
          <a:p>
            <a:pPr lvl="1" algn="just">
              <a:buFont typeface="Arial" pitchFamily="34" charset="0"/>
              <a:buChar char="•"/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-19305" y="1098173"/>
            <a:ext cx="9144000" cy="6555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Comic Sans MS"/>
                <a:cs typeface="Comic Sans MS"/>
              </a:rPr>
              <a:t>LANYAU, Y.; PINEDA, D.; HERNANDEZ, M. Estado nutricional y vitaminas B1 y B2 </a:t>
            </a:r>
            <a:r>
              <a:rPr lang="pt-BR" dirty="0" err="1" smtClean="0">
                <a:latin typeface="Comic Sans MS"/>
                <a:cs typeface="Comic Sans MS"/>
              </a:rPr>
              <a:t>en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ancianos</a:t>
            </a:r>
            <a:r>
              <a:rPr lang="pt-BR" dirty="0" smtClean="0">
                <a:latin typeface="Comic Sans MS"/>
                <a:cs typeface="Comic Sans MS"/>
              </a:rPr>
              <a:t> no institucionalizados. </a:t>
            </a:r>
            <a:r>
              <a:rPr lang="pt-BR" b="1" dirty="0" smtClean="0">
                <a:latin typeface="Comic Sans MS"/>
                <a:cs typeface="Comic Sans MS"/>
              </a:rPr>
              <a:t>Revista Cubana </a:t>
            </a:r>
            <a:r>
              <a:rPr lang="pt-BR" b="1" dirty="0" err="1" smtClean="0">
                <a:latin typeface="Comic Sans MS"/>
                <a:cs typeface="Comic Sans MS"/>
              </a:rPr>
              <a:t>Salud</a:t>
            </a:r>
            <a:r>
              <a:rPr lang="pt-BR" b="1" dirty="0" smtClean="0">
                <a:latin typeface="Comic Sans MS"/>
                <a:cs typeface="Comic Sans MS"/>
              </a:rPr>
              <a:t> Publica.</a:t>
            </a:r>
            <a:r>
              <a:rPr lang="pt-BR" dirty="0" smtClean="0">
                <a:latin typeface="Comic Sans MS"/>
                <a:cs typeface="Comic Sans MS"/>
              </a:rPr>
              <a:t> v. 29, p. 209-14, 2003.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LYRA JÚNIOR, </a:t>
            </a:r>
            <a:r>
              <a:rPr lang="pt-BR" dirty="0" err="1" smtClean="0">
                <a:latin typeface="Comic Sans MS"/>
                <a:cs typeface="Comic Sans MS"/>
              </a:rPr>
              <a:t>J.D.P.</a:t>
            </a:r>
            <a:r>
              <a:rPr lang="pt-BR" dirty="0" smtClean="0">
                <a:latin typeface="Comic Sans MS"/>
                <a:cs typeface="Comic Sans MS"/>
              </a:rPr>
              <a:t>; AMARAL, </a:t>
            </a:r>
            <a:r>
              <a:rPr lang="pt-BR" dirty="0" err="1" smtClean="0">
                <a:latin typeface="Comic Sans MS"/>
                <a:cs typeface="Comic Sans MS"/>
              </a:rPr>
              <a:t>R.T.</a:t>
            </a:r>
            <a:r>
              <a:rPr lang="pt-BR" dirty="0" smtClean="0">
                <a:latin typeface="Comic Sans MS"/>
                <a:cs typeface="Comic Sans MS"/>
              </a:rPr>
              <a:t>; VEIGA, </a:t>
            </a:r>
            <a:r>
              <a:rPr lang="pt-BR" dirty="0" err="1" smtClean="0">
                <a:latin typeface="Comic Sans MS"/>
                <a:cs typeface="Comic Sans MS"/>
              </a:rPr>
              <a:t>E.V.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et</a:t>
            </a:r>
            <a:r>
              <a:rPr lang="pt-BR" dirty="0" smtClean="0">
                <a:latin typeface="Comic Sans MS"/>
                <a:cs typeface="Comic Sans MS"/>
              </a:rPr>
              <a:t> al. </a:t>
            </a:r>
            <a:r>
              <a:rPr lang="pt-BR" b="1" dirty="0" smtClean="0">
                <a:latin typeface="Comic Sans MS"/>
                <a:cs typeface="Comic Sans MS"/>
              </a:rPr>
              <a:t>A </a:t>
            </a:r>
            <a:r>
              <a:rPr lang="pt-BR" b="1" dirty="0" err="1" smtClean="0">
                <a:latin typeface="Comic Sans MS"/>
                <a:cs typeface="Comic Sans MS"/>
              </a:rPr>
              <a:t>farmacoterapia</a:t>
            </a:r>
            <a:r>
              <a:rPr lang="pt-BR" b="1" dirty="0" smtClean="0">
                <a:latin typeface="Comic Sans MS"/>
                <a:cs typeface="Comic Sans MS"/>
              </a:rPr>
              <a:t> no idoso: revisão sobre a abordagem multiprofissional no controle da hipertensão arterial sistêmica.</a:t>
            </a:r>
            <a:r>
              <a:rPr lang="pt-BR" dirty="0" smtClean="0">
                <a:latin typeface="Comic Sans MS"/>
                <a:cs typeface="Comic Sans MS"/>
              </a:rPr>
              <a:t> Revista Latino-Americana de Enfermagem. v. 14, n. 3, p. 14-19, 2006. 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JARDIM, </a:t>
            </a:r>
            <a:r>
              <a:rPr lang="pt-BR" dirty="0" err="1" smtClean="0">
                <a:latin typeface="Comic Sans MS"/>
                <a:cs typeface="Comic Sans MS"/>
              </a:rPr>
              <a:t>V.C.F.S.</a:t>
            </a:r>
            <a:r>
              <a:rPr lang="pt-BR" dirty="0" smtClean="0">
                <a:latin typeface="Comic Sans MS"/>
                <a:cs typeface="Comic Sans MS"/>
              </a:rPr>
              <a:t>; MEDEIROS, </a:t>
            </a:r>
            <a:r>
              <a:rPr lang="pt-BR" dirty="0" err="1" smtClean="0">
                <a:latin typeface="Comic Sans MS"/>
                <a:cs typeface="Comic Sans MS"/>
              </a:rPr>
              <a:t>B.F.</a:t>
            </a:r>
            <a:r>
              <a:rPr lang="pt-BR" dirty="0" smtClean="0">
                <a:latin typeface="Comic Sans MS"/>
                <a:cs typeface="Comic Sans MS"/>
              </a:rPr>
              <a:t>; BRITO </a:t>
            </a:r>
            <a:r>
              <a:rPr lang="pt-BR" dirty="0" err="1" smtClean="0">
                <a:latin typeface="Comic Sans MS"/>
                <a:cs typeface="Comic Sans MS"/>
              </a:rPr>
              <a:t>A.M.</a:t>
            </a:r>
            <a:r>
              <a:rPr lang="pt-BR" dirty="0" smtClean="0">
                <a:latin typeface="Comic Sans MS"/>
                <a:cs typeface="Comic Sans MS"/>
              </a:rPr>
              <a:t> Um olhar sobre o processo do envelhecimento: a percepção de idosos sobre a velhice. </a:t>
            </a:r>
            <a:r>
              <a:rPr lang="pt-BR" b="1" dirty="0" smtClean="0">
                <a:latin typeface="Comic Sans MS"/>
                <a:cs typeface="Comic Sans MS"/>
              </a:rPr>
              <a:t>Revista Brasileira de Geriatria e Gerontologia</a:t>
            </a:r>
            <a:r>
              <a:rPr lang="pt-BR" dirty="0" smtClean="0">
                <a:latin typeface="Comic Sans MS"/>
                <a:cs typeface="Comic Sans MS"/>
              </a:rPr>
              <a:t>.v. 9, n. 2, p. 25-34, 2006.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PEREIRA, </a:t>
            </a:r>
            <a:r>
              <a:rPr lang="pt-BR" dirty="0" err="1" smtClean="0">
                <a:latin typeface="Comic Sans MS"/>
                <a:cs typeface="Comic Sans MS"/>
              </a:rPr>
              <a:t>R.J.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i="1" dirty="0" err="1" smtClean="0">
                <a:latin typeface="Comic Sans MS"/>
                <a:cs typeface="Comic Sans MS"/>
              </a:rPr>
              <a:t>et</a:t>
            </a:r>
            <a:r>
              <a:rPr lang="pt-BR" i="1" dirty="0" smtClean="0">
                <a:latin typeface="Comic Sans MS"/>
                <a:cs typeface="Comic Sans MS"/>
              </a:rPr>
              <a:t> al</a:t>
            </a:r>
            <a:r>
              <a:rPr lang="pt-BR" dirty="0" smtClean="0">
                <a:latin typeface="Comic Sans MS"/>
                <a:cs typeface="Comic Sans MS"/>
              </a:rPr>
              <a:t>. Contribuição dos domínios físico, social, psicológico e ambiental para a qualidade de vida global de idosos. </a:t>
            </a:r>
            <a:r>
              <a:rPr lang="pt-BR" b="1" dirty="0" smtClean="0">
                <a:latin typeface="Comic Sans MS"/>
                <a:cs typeface="Comic Sans MS"/>
              </a:rPr>
              <a:t>Revista de Psiquiatria do Rio Grande do Sul</a:t>
            </a:r>
            <a:r>
              <a:rPr lang="pt-BR" dirty="0" smtClean="0">
                <a:latin typeface="Comic Sans MS"/>
                <a:cs typeface="Comic Sans MS"/>
              </a:rPr>
              <a:t>. v.5, n. 1, p. 1-16, 2006.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SIQUEIRA, </a:t>
            </a:r>
            <a:r>
              <a:rPr lang="pt-BR" dirty="0" err="1" smtClean="0">
                <a:latin typeface="Comic Sans MS"/>
                <a:cs typeface="Comic Sans MS"/>
              </a:rPr>
              <a:t>R.L.</a:t>
            </a:r>
            <a:r>
              <a:rPr lang="pt-BR" dirty="0" smtClean="0">
                <a:latin typeface="Comic Sans MS"/>
                <a:cs typeface="Comic Sans MS"/>
              </a:rPr>
              <a:t>; BOTELHO, </a:t>
            </a:r>
            <a:r>
              <a:rPr lang="pt-BR" dirty="0" err="1" smtClean="0">
                <a:latin typeface="Comic Sans MS"/>
                <a:cs typeface="Comic Sans MS"/>
              </a:rPr>
              <a:t>M.I.V.</a:t>
            </a:r>
            <a:r>
              <a:rPr lang="pt-BR" dirty="0" smtClean="0">
                <a:latin typeface="Comic Sans MS"/>
                <a:cs typeface="Comic Sans MS"/>
              </a:rPr>
              <a:t>; COELHO, </a:t>
            </a:r>
            <a:r>
              <a:rPr lang="pt-BR" dirty="0" err="1" smtClean="0">
                <a:latin typeface="Comic Sans MS"/>
                <a:cs typeface="Comic Sans MS"/>
              </a:rPr>
              <a:t>F.M.G.</a:t>
            </a:r>
            <a:r>
              <a:rPr lang="pt-BR" dirty="0" smtClean="0">
                <a:latin typeface="Comic Sans MS"/>
                <a:cs typeface="Comic Sans MS"/>
              </a:rPr>
              <a:t> A velhice: algumas considerações teóricas e conceituais. Ciênc. Saúde Coletiva. v. 7, n. 4, p. 899-906, 2002.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  <a:endParaRPr lang="pt-BR" sz="2400" dirty="0" smtClean="0">
              <a:latin typeface="Comic Sans MS"/>
              <a:cs typeface="Comic Sans MS"/>
            </a:endParaRPr>
          </a:p>
          <a:p>
            <a:pPr lvl="1" algn="just">
              <a:buFont typeface="Arial" pitchFamily="34" charset="0"/>
              <a:buChar char="•"/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997839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Comic Sans MS"/>
                <a:cs typeface="Comic Sans MS"/>
              </a:rPr>
              <a:t>VARNER, </a:t>
            </a:r>
            <a:r>
              <a:rPr lang="pt-BR" dirty="0" err="1" smtClean="0">
                <a:latin typeface="Comic Sans MS"/>
                <a:cs typeface="Comic Sans MS"/>
              </a:rPr>
              <a:t>J.M.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Elders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and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malnutrition</a:t>
            </a:r>
            <a:r>
              <a:rPr lang="pt-BR" b="1" dirty="0" smtClean="0">
                <a:latin typeface="Comic Sans MS"/>
                <a:cs typeface="Comic Sans MS"/>
              </a:rPr>
              <a:t>. Ala Nurse</a:t>
            </a:r>
            <a:r>
              <a:rPr lang="pt-BR" dirty="0" smtClean="0">
                <a:latin typeface="Comic Sans MS"/>
                <a:cs typeface="Comic Sans MS"/>
              </a:rPr>
              <a:t>. v. 34, p. 22-3, 2007.</a:t>
            </a:r>
          </a:p>
          <a:p>
            <a:pPr algn="just"/>
            <a:endParaRPr lang="pt-BR" dirty="0" smtClean="0">
              <a:latin typeface="Comic Sans MS"/>
              <a:cs typeface="Comic Sans MS"/>
            </a:endParaRP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VIEIRA, </a:t>
            </a:r>
            <a:r>
              <a:rPr lang="pt-BR" dirty="0" err="1" smtClean="0">
                <a:latin typeface="Comic Sans MS"/>
                <a:cs typeface="Comic Sans MS"/>
              </a:rPr>
              <a:t>E.C.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et</a:t>
            </a:r>
            <a:r>
              <a:rPr lang="pt-BR" dirty="0" smtClean="0">
                <a:latin typeface="Comic Sans MS"/>
                <a:cs typeface="Comic Sans MS"/>
              </a:rPr>
              <a:t> al</a:t>
            </a:r>
            <a:r>
              <a:rPr lang="pt-BR" i="1" dirty="0" smtClean="0">
                <a:latin typeface="Comic Sans MS"/>
                <a:cs typeface="Comic Sans MS"/>
              </a:rPr>
              <a:t>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b="1" dirty="0" smtClean="0">
                <a:latin typeface="Comic Sans MS"/>
                <a:cs typeface="Comic Sans MS"/>
              </a:rPr>
              <a:t>Manual de técnicas e procedimentos.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dirty="0" err="1" smtClean="0">
                <a:latin typeface="Comic Sans MS"/>
                <a:cs typeface="Comic Sans MS"/>
              </a:rPr>
              <a:t>Antropometria</a:t>
            </a:r>
            <a:r>
              <a:rPr lang="pt-BR" dirty="0" smtClean="0">
                <a:latin typeface="Comic Sans MS"/>
                <a:cs typeface="Comic Sans MS"/>
              </a:rPr>
              <a:t>, Vigilância Nutricional. Convênio Ministério da Saúde – Universidade Federal de Goiás, 2007.</a:t>
            </a:r>
          </a:p>
          <a:p>
            <a:pPr algn="just"/>
            <a:endParaRPr lang="pt-BR" dirty="0" smtClean="0">
              <a:latin typeface="Comic Sans MS"/>
              <a:cs typeface="Comic Sans MS"/>
            </a:endParaRP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VIEIRA, </a:t>
            </a:r>
            <a:r>
              <a:rPr lang="pt-BR" dirty="0" err="1" smtClean="0">
                <a:latin typeface="Comic Sans MS"/>
                <a:cs typeface="Comic Sans MS"/>
              </a:rPr>
              <a:t>L.A.</a:t>
            </a:r>
            <a:r>
              <a:rPr lang="pt-BR" dirty="0" smtClean="0">
                <a:latin typeface="Comic Sans MS"/>
                <a:cs typeface="Comic Sans MS"/>
              </a:rPr>
              <a:t> </a:t>
            </a:r>
            <a:r>
              <a:rPr lang="pt-BR" b="1" dirty="0" smtClean="0">
                <a:latin typeface="Comic Sans MS"/>
                <a:cs typeface="Comic Sans MS"/>
              </a:rPr>
              <a:t>Principais implicações que afetam a qualidade de vida dos idosos.</a:t>
            </a:r>
            <a:r>
              <a:rPr lang="pt-BR" dirty="0" smtClean="0">
                <a:latin typeface="Comic Sans MS"/>
                <a:cs typeface="Comic Sans MS"/>
              </a:rPr>
              <a:t> Formiga: UFMG, 2012.</a:t>
            </a:r>
          </a:p>
          <a:p>
            <a:pPr algn="just"/>
            <a:r>
              <a:rPr lang="pt-BR" dirty="0" smtClean="0">
                <a:latin typeface="Comic Sans MS"/>
                <a:cs typeface="Comic Sans MS"/>
              </a:rPr>
              <a:t> 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851648" cy="1828800"/>
          </a:xfrm>
        </p:spPr>
        <p:txBody>
          <a:bodyPr>
            <a:normAutofit/>
          </a:bodyPr>
          <a:lstStyle/>
          <a:p>
            <a:r>
              <a:rPr lang="pt-BR" sz="9600" dirty="0" smtClean="0">
                <a:solidFill>
                  <a:srgbClr val="FF9933"/>
                </a:solidFill>
                <a:latin typeface="Comic Sans MS"/>
                <a:cs typeface="Comic Sans MS"/>
              </a:rPr>
              <a:t>OBRIGADA!</a:t>
            </a:r>
            <a:r>
              <a:rPr lang="pt-BR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892480" cy="1752600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Idosos: </a:t>
            </a:r>
            <a:r>
              <a:rPr lang="pt-BR" sz="2400" dirty="0" smtClean="0">
                <a:latin typeface="Comic Sans MS"/>
                <a:cs typeface="Comic Sans MS"/>
              </a:rPr>
              <a:t>idade </a:t>
            </a:r>
            <a:r>
              <a:rPr lang="pt-BR" sz="2400" dirty="0" smtClean="0">
                <a:latin typeface="Comic Sans MS"/>
                <a:cs typeface="Comic Sans MS"/>
              </a:rPr>
              <a:t>igual ou superior a 60 anos. </a:t>
            </a:r>
          </a:p>
          <a:p>
            <a:pPr algn="just"/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0" y="1124744"/>
            <a:ext cx="9144000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INTRODUÇÃO</a:t>
            </a:r>
            <a:endParaRPr kumimoji="0" lang="pt-BR" sz="4000" b="1" i="0" u="none" strike="noStrike" kern="1200" cap="none" spc="0" normalizeH="0" baseline="0" noProof="0" dirty="0">
              <a:ln>
                <a:noFill/>
              </a:ln>
              <a:solidFill>
                <a:srgbClr val="FF9933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Comic Sans MS"/>
              <a:ea typeface="+mj-ea"/>
              <a:cs typeface="Comic Sans MS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948264" y="2492896"/>
            <a:ext cx="1691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Comic Sans MS"/>
                <a:cs typeface="Comic Sans MS"/>
              </a:rPr>
              <a:t>BRASIL, 2003.</a:t>
            </a:r>
            <a:r>
              <a:rPr lang="pt-BR" sz="1200" dirty="0" smtClean="0">
                <a:latin typeface="Comic Sans MS"/>
                <a:cs typeface="Comic Sans MS"/>
              </a:rPr>
              <a:t> </a:t>
            </a:r>
            <a:endParaRPr lang="pt-BR" sz="1200" dirty="0">
              <a:latin typeface="Comic Sans MS"/>
              <a:cs typeface="Comic Sans M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55615" y="2852936"/>
            <a:ext cx="863686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Br</a:t>
            </a:r>
            <a:r>
              <a:rPr lang="pt-BR" sz="2400" dirty="0" smtClean="0">
                <a:latin typeface="Comic Sans MS"/>
                <a:cs typeface="Comic Sans MS"/>
              </a:rPr>
              <a:t>asil: idosos </a:t>
            </a:r>
            <a:r>
              <a:rPr lang="pt-BR" sz="2400" dirty="0" smtClean="0">
                <a:latin typeface="Comic Sans MS"/>
                <a:cs typeface="Comic Sans MS"/>
              </a:rPr>
              <a:t>representam cerca de 10% da população </a:t>
            </a:r>
            <a:r>
              <a:rPr lang="pt-BR" sz="2400" dirty="0" smtClean="0">
                <a:latin typeface="Comic Sans MS"/>
                <a:cs typeface="Comic Sans MS"/>
              </a:rPr>
              <a:t>geral;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Censo </a:t>
            </a:r>
            <a:r>
              <a:rPr lang="pt-BR" sz="2400" dirty="0" smtClean="0">
                <a:latin typeface="Comic Sans MS"/>
                <a:cs typeface="Comic Sans MS"/>
              </a:rPr>
              <a:t>de </a:t>
            </a:r>
            <a:r>
              <a:rPr lang="pt-BR" sz="2400" dirty="0" smtClean="0">
                <a:latin typeface="Comic Sans MS"/>
                <a:cs typeface="Comic Sans MS"/>
              </a:rPr>
              <a:t>2.000: </a:t>
            </a:r>
            <a:r>
              <a:rPr lang="pt-BR" sz="2400" dirty="0" smtClean="0">
                <a:latin typeface="Comic Sans MS"/>
                <a:cs typeface="Comic Sans MS"/>
              </a:rPr>
              <a:t>169,5 milhões de </a:t>
            </a:r>
            <a:r>
              <a:rPr lang="pt-BR" sz="2400" dirty="0" smtClean="0">
                <a:latin typeface="Comic Sans MS"/>
                <a:cs typeface="Comic Sans MS"/>
              </a:rPr>
              <a:t>brasileiros - </a:t>
            </a:r>
            <a:r>
              <a:rPr lang="pt-BR" sz="2400" dirty="0" smtClean="0">
                <a:latin typeface="Comic Sans MS"/>
                <a:cs typeface="Comic Sans MS"/>
              </a:rPr>
              <a:t>15,5 milhões tem 60 anos ou mais, </a:t>
            </a:r>
            <a:endParaRPr lang="pt-BR" sz="2400" dirty="0" smtClean="0">
              <a:latin typeface="Comic Sans MS"/>
              <a:cs typeface="Comic Sans MS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Proje</a:t>
            </a:r>
            <a:r>
              <a:rPr lang="pt-BR" sz="2400" dirty="0" smtClean="0">
                <a:latin typeface="Comic Sans MS"/>
                <a:cs typeface="Comic Sans MS"/>
              </a:rPr>
              <a:t>ções: </a:t>
            </a:r>
            <a:r>
              <a:rPr lang="pt-BR" sz="2400" dirty="0" smtClean="0">
                <a:latin typeface="Comic Sans MS"/>
                <a:cs typeface="Comic Sans MS"/>
              </a:rPr>
              <a:t>crescimento </a:t>
            </a:r>
            <a:r>
              <a:rPr lang="pt-BR" sz="2400" dirty="0" smtClean="0">
                <a:latin typeface="Comic Sans MS"/>
                <a:cs typeface="Comic Sans MS"/>
              </a:rPr>
              <a:t>desse grupo populacional para 25 milhões até 2025.</a:t>
            </a:r>
            <a:endParaRPr lang="pt-BR" sz="2400" dirty="0">
              <a:latin typeface="Comic Sans MS"/>
              <a:cs typeface="Comic Sans MS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8561" y="630932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Comic Sans MS"/>
                <a:cs typeface="Comic Sans MS"/>
              </a:rPr>
              <a:t>GIATTI; BARRETO, 2003; PEREIRA </a:t>
            </a:r>
            <a:r>
              <a:rPr lang="pt-BR" sz="1400" i="1" dirty="0" err="1" smtClean="0">
                <a:latin typeface="Comic Sans MS"/>
                <a:cs typeface="Comic Sans MS"/>
              </a:rPr>
              <a:t>et</a:t>
            </a:r>
            <a:r>
              <a:rPr lang="pt-BR" sz="1400" i="1" dirty="0" smtClean="0">
                <a:latin typeface="Comic Sans MS"/>
                <a:cs typeface="Comic Sans MS"/>
              </a:rPr>
              <a:t> al.</a:t>
            </a:r>
            <a:r>
              <a:rPr lang="pt-BR" sz="1400" dirty="0" smtClean="0">
                <a:latin typeface="Comic Sans MS"/>
                <a:cs typeface="Comic Sans MS"/>
              </a:rPr>
              <a:t>, 2006; SIQUEIRA; BOTELHO; COELHO, 2002.</a:t>
            </a:r>
            <a:r>
              <a:rPr lang="pt-BR" sz="1200" dirty="0" smtClean="0">
                <a:latin typeface="Comic Sans MS"/>
                <a:cs typeface="Comic Sans MS"/>
              </a:rPr>
              <a:t> </a:t>
            </a:r>
            <a:endParaRPr lang="pt-BR" sz="12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2400" y="1133128"/>
            <a:ext cx="8740080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INTRODUÇÃO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Comic Sans MS"/>
              <a:ea typeface="+mj-ea"/>
              <a:cs typeface="Comic Sans MS"/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964488" cy="2012234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Com </a:t>
            </a:r>
            <a:r>
              <a:rPr lang="pt-BR" sz="2400" dirty="0" smtClean="0">
                <a:latin typeface="Comic Sans MS"/>
                <a:cs typeface="Comic Sans MS"/>
              </a:rPr>
              <a:t>o envelhecimento ocorrem diversas mudanças que são consideradas fisiológicas. Uma das mais evidentes alterações que acontecem com o aumento da idade cronológica é a mudança nas dimensões corporais. </a:t>
            </a:r>
            <a:endParaRPr lang="pt-BR" sz="2400" dirty="0">
              <a:latin typeface="Comic Sans MS"/>
              <a:cs typeface="Comic Sans M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236296" y="3861048"/>
            <a:ext cx="16916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>
                <a:latin typeface="Comic Sans MS"/>
                <a:cs typeface="Comic Sans MS"/>
              </a:rPr>
              <a:t>VIEIRA, 2007. </a:t>
            </a:r>
            <a:endParaRPr lang="pt-BR" sz="1200" dirty="0">
              <a:latin typeface="Comic Sans MS"/>
              <a:cs typeface="Comic Sans M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79512" y="4149080"/>
            <a:ext cx="896448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 smtClean="0">
                <a:latin typeface="Comic Sans MS"/>
                <a:cs typeface="Comic Sans MS"/>
              </a:rPr>
              <a:t>Além de alterações fisiológicas, a frequência de algumas doenças crônicas aumenta com o </a:t>
            </a:r>
            <a:r>
              <a:rPr lang="pt-BR" sz="2400" dirty="0" err="1" smtClean="0">
                <a:latin typeface="Comic Sans MS"/>
                <a:cs typeface="Comic Sans MS"/>
              </a:rPr>
              <a:t>nvelhecimento</a:t>
            </a:r>
            <a:r>
              <a:rPr lang="pt-BR" sz="2400" dirty="0" smtClean="0">
                <a:latin typeface="Comic Sans MS"/>
                <a:cs typeface="Comic Sans MS"/>
              </a:rPr>
              <a:t>. Dentre os idosos destacam-se a hipertensão arterial e o </a:t>
            </a:r>
            <a:r>
              <a:rPr lang="pt-BR" sz="2400" i="1" dirty="0" smtClean="0">
                <a:latin typeface="Comic Sans MS"/>
                <a:cs typeface="Comic Sans MS"/>
              </a:rPr>
              <a:t>diabetes </a:t>
            </a:r>
            <a:r>
              <a:rPr lang="pt-BR" sz="2400" i="1" dirty="0" err="1" smtClean="0">
                <a:latin typeface="Comic Sans MS"/>
                <a:cs typeface="Comic Sans MS"/>
              </a:rPr>
              <a:t>mellitus</a:t>
            </a:r>
            <a:r>
              <a:rPr lang="pt-BR" sz="2400" dirty="0" smtClean="0">
                <a:latin typeface="Comic Sans MS"/>
                <a:cs typeface="Comic Sans MS"/>
              </a:rPr>
              <a:t>.</a:t>
            </a:r>
            <a:endParaRPr lang="pt-BR" sz="2400" dirty="0">
              <a:latin typeface="Comic Sans MS"/>
              <a:cs typeface="Comic Sans MS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-252536" y="6453336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>
                <a:latin typeface="Comic Sans MS"/>
                <a:cs typeface="Comic Sans MS"/>
              </a:rPr>
              <a:t>LYRA, 2006. </a:t>
            </a:r>
            <a:endParaRPr lang="pt-BR" sz="12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640960" cy="201223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 smtClean="0">
                <a:latin typeface="Comic Sans MS"/>
                <a:cs typeface="Comic Sans MS"/>
              </a:rPr>
              <a:t>Devido às alterações fisiológicas do envelhecimento, à presença de doenças, utilização de diversos fármacos e outros contextos </a:t>
            </a:r>
            <a:r>
              <a:rPr lang="pt-BR" sz="2400" dirty="0" err="1" smtClean="0">
                <a:latin typeface="Comic Sans MS"/>
                <a:cs typeface="Comic Sans MS"/>
              </a:rPr>
              <a:t>sóciodemográficos</a:t>
            </a:r>
            <a:r>
              <a:rPr lang="pt-BR" sz="2400" dirty="0" smtClean="0">
                <a:latin typeface="Comic Sans MS"/>
                <a:cs typeface="Comic Sans MS"/>
              </a:rPr>
              <a:t> é pertinente e relevante avaliar a qualidade de vida do idoso.</a:t>
            </a:r>
          </a:p>
          <a:p>
            <a:pPr algn="just">
              <a:buFont typeface="Arial" pitchFamily="34" charset="0"/>
              <a:buChar char="•"/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2400" y="1133128"/>
            <a:ext cx="8884096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INTRODUÇÃO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365104"/>
            <a:ext cx="8712968" cy="1125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dirty="0" smtClean="0">
                <a:latin typeface="Comic Sans MS"/>
                <a:cs typeface="Comic Sans MS"/>
              </a:rPr>
              <a:t>A definição de qualidade de vida foi dada pelo Grupo de Qualidade de Vida da Organização Mundial de Saúde (WHOQOL).</a:t>
            </a:r>
            <a:endParaRPr lang="pt-BR" sz="2200" dirty="0">
              <a:latin typeface="Comic Sans MS"/>
              <a:cs typeface="Comic Sans M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0" y="6021288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>
                <a:latin typeface="Comic Sans MS"/>
                <a:cs typeface="Comic Sans MS"/>
              </a:rPr>
              <a:t>FLECK </a:t>
            </a:r>
            <a:r>
              <a:rPr lang="pt-BR" sz="1200" dirty="0" err="1" smtClean="0">
                <a:latin typeface="Comic Sans MS"/>
                <a:cs typeface="Comic Sans MS"/>
              </a:rPr>
              <a:t>et</a:t>
            </a:r>
            <a:r>
              <a:rPr lang="pt-BR" sz="1200" dirty="0" smtClean="0">
                <a:latin typeface="Comic Sans MS"/>
                <a:cs typeface="Comic Sans MS"/>
              </a:rPr>
              <a:t> al., 2006. </a:t>
            </a:r>
            <a:endParaRPr lang="pt-BR" sz="12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2400" y="1133128"/>
            <a:ext cx="8812088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RELEVÂNCIA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2348880"/>
            <a:ext cx="842493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Comic Sans MS"/>
                <a:cs typeface="Comic Sans MS"/>
              </a:rPr>
              <a:t>O </a:t>
            </a:r>
            <a:r>
              <a:rPr lang="pt-BR" sz="2400" dirty="0" smtClean="0">
                <a:latin typeface="Comic Sans MS"/>
                <a:cs typeface="Comic Sans MS"/>
              </a:rPr>
              <a:t>conhecimento das características da população idosa que reside em Goiânia, constitui-se uma ferramenta importante para o </a:t>
            </a:r>
            <a:r>
              <a:rPr lang="pt-B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planejamento de ações </a:t>
            </a:r>
            <a:r>
              <a:rPr lang="pt-BR" sz="2400" dirty="0" smtClean="0">
                <a:latin typeface="Comic Sans MS"/>
                <a:cs typeface="Comic Sans MS"/>
              </a:rPr>
              <a:t>que visem a melhoria da qualidade da assistência, </a:t>
            </a:r>
            <a:r>
              <a:rPr lang="pt-B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a capacitação de profissionais </a:t>
            </a:r>
            <a:r>
              <a:rPr lang="pt-BR" sz="2400" dirty="0" smtClean="0">
                <a:latin typeface="Comic Sans MS"/>
                <a:cs typeface="Comic Sans MS"/>
              </a:rPr>
              <a:t>e o </a:t>
            </a:r>
            <a:r>
              <a:rPr lang="pt-B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desenvolvimento de políticas públicas </a:t>
            </a:r>
            <a:r>
              <a:rPr lang="pt-BR" sz="2400" dirty="0" smtClean="0">
                <a:latin typeface="Comic Sans MS"/>
                <a:cs typeface="Comic Sans MS"/>
              </a:rPr>
              <a:t>voltadas para essa faixa etária da população.</a:t>
            </a:r>
            <a:endParaRPr lang="pt-BR" sz="24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2400" y="1133128"/>
            <a:ext cx="8740080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OBJETIVO</a:t>
            </a:r>
            <a:r>
              <a:rPr kumimoji="0" lang="pt-BR" sz="4000" b="1" i="0" u="none" strike="noStrike" kern="1200" cap="none" spc="0" normalizeH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 GERAL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 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Comic Sans MS"/>
              <a:ea typeface="+mj-ea"/>
              <a:cs typeface="Comic Sans MS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7992888" cy="17526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endParaRPr lang="pt-BR" dirty="0" smtClean="0">
              <a:latin typeface="Comic Sans MS"/>
              <a:cs typeface="Comic Sans MS"/>
            </a:endParaRPr>
          </a:p>
          <a:p>
            <a:pPr algn="ctr">
              <a:lnSpc>
                <a:spcPct val="150000"/>
              </a:lnSpc>
            </a:pPr>
            <a:r>
              <a:rPr lang="pt-BR" dirty="0" smtClean="0">
                <a:latin typeface="Comic Sans MS"/>
                <a:cs typeface="Comic Sans MS"/>
              </a:rPr>
              <a:t>Caracterizar </a:t>
            </a:r>
            <a:r>
              <a:rPr lang="pt-BR" dirty="0" smtClean="0">
                <a:latin typeface="Comic Sans MS"/>
                <a:cs typeface="Comic Sans MS"/>
              </a:rPr>
              <a:t>os idosos de Goiânia em relação aos seguintes aspectos: socioeconômico, de saúde e qualidade de vida.</a:t>
            </a:r>
          </a:p>
          <a:p>
            <a:pPr lvl="1">
              <a:buFont typeface="Arial" pitchFamily="34" charset="0"/>
              <a:buChar char="•"/>
            </a:pPr>
            <a:endParaRPr lang="pt-BR" sz="2200" dirty="0" smtClean="0">
              <a:latin typeface="Comic Sans MS"/>
              <a:cs typeface="Comic Sans MS"/>
            </a:endParaRPr>
          </a:p>
          <a:p>
            <a:pPr algn="just">
              <a:buFont typeface="Arial" pitchFamily="34" charset="0"/>
              <a:buChar char="•"/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1988840"/>
            <a:ext cx="849694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000" dirty="0" smtClean="0">
                <a:latin typeface="Comic Sans MS"/>
                <a:cs typeface="Comic Sans MS"/>
              </a:rPr>
              <a:t>Identificar </a:t>
            </a:r>
            <a:r>
              <a:rPr lang="pt-BR" sz="2000" dirty="0" smtClean="0">
                <a:latin typeface="Comic Sans MS"/>
                <a:cs typeface="Comic Sans MS"/>
              </a:rPr>
              <a:t>aspectos relacionados a </a:t>
            </a:r>
            <a:r>
              <a:rPr lang="pt-B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características individuais e sociais</a:t>
            </a:r>
            <a:r>
              <a:rPr lang="pt-BR" sz="2000" dirty="0" smtClean="0">
                <a:latin typeface="Comic Sans MS"/>
                <a:cs typeface="Comic Sans MS"/>
              </a:rPr>
              <a:t> dos indivíduos idosos;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000" dirty="0" smtClean="0">
                <a:latin typeface="Comic Sans MS"/>
                <a:cs typeface="Comic Sans MS"/>
              </a:rPr>
              <a:t>Caracterizar o idoso quanto a presença de </a:t>
            </a:r>
            <a:r>
              <a:rPr lang="pt-B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diagnósticos </a:t>
            </a:r>
            <a:r>
              <a:rPr lang="pt-B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clínicos</a:t>
            </a:r>
            <a:r>
              <a:rPr lang="pt-BR" sz="2000" dirty="0" smtClean="0">
                <a:latin typeface="Comic Sans MS"/>
                <a:cs typeface="Comic Sans MS"/>
              </a:rPr>
              <a:t>;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000" dirty="0">
                <a:latin typeface="Comic Sans MS"/>
                <a:cs typeface="Comic Sans MS"/>
              </a:rPr>
              <a:t>Verificar </a:t>
            </a:r>
            <a:r>
              <a:rPr lang="pt-BR" sz="2000" dirty="0">
                <a:solidFill>
                  <a:srgbClr val="FF0000"/>
                </a:solidFill>
                <a:latin typeface="Comic Sans MS"/>
                <a:cs typeface="Comic Sans MS"/>
              </a:rPr>
              <a:t>medidas antropométricas, pressão arterial e glicemia capilar</a:t>
            </a:r>
            <a:r>
              <a:rPr lang="pt-BR" sz="2000" dirty="0">
                <a:latin typeface="Comic Sans MS"/>
                <a:cs typeface="Comic Sans MS"/>
              </a:rPr>
              <a:t> dos idosos selecionados;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000" dirty="0">
                <a:latin typeface="Comic Sans MS"/>
                <a:cs typeface="Comic Sans MS"/>
              </a:rPr>
              <a:t>Avaliar a </a:t>
            </a:r>
            <a:r>
              <a:rPr lang="pt-BR" sz="2000" dirty="0">
                <a:solidFill>
                  <a:srgbClr val="FF0000"/>
                </a:solidFill>
                <a:latin typeface="Comic Sans MS"/>
                <a:cs typeface="Comic Sans MS"/>
              </a:rPr>
              <a:t>qualidade de vida </a:t>
            </a:r>
            <a:r>
              <a:rPr lang="pt-BR" sz="2000" dirty="0">
                <a:latin typeface="Comic Sans MS"/>
                <a:cs typeface="Comic Sans MS"/>
              </a:rPr>
              <a:t>dos idosos de Goiânia;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000" dirty="0" smtClean="0">
                <a:latin typeface="Comic Sans MS"/>
                <a:cs typeface="Comic Sans MS"/>
              </a:rPr>
              <a:t>Avaliar </a:t>
            </a:r>
            <a:r>
              <a:rPr lang="pt-BR" sz="2000" dirty="0">
                <a:latin typeface="Comic Sans MS"/>
                <a:cs typeface="Comic Sans MS"/>
              </a:rPr>
              <a:t>a </a:t>
            </a:r>
            <a:r>
              <a:rPr lang="pt-BR" sz="2000" dirty="0">
                <a:solidFill>
                  <a:srgbClr val="FF0000"/>
                </a:solidFill>
                <a:latin typeface="Comic Sans MS"/>
                <a:cs typeface="Comic Sans MS"/>
              </a:rPr>
              <a:t>frequência de imunização obrigatória </a:t>
            </a:r>
            <a:r>
              <a:rPr lang="pt-BR" sz="2000" dirty="0">
                <a:latin typeface="Comic Sans MS"/>
                <a:cs typeface="Comic Sans MS"/>
              </a:rPr>
              <a:t>para o idoso;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000" dirty="0">
                <a:latin typeface="Comic Sans MS"/>
                <a:cs typeface="Comic Sans MS"/>
              </a:rPr>
              <a:t>Caracterizar os </a:t>
            </a:r>
            <a:r>
              <a:rPr lang="pt-BR" sz="2000" dirty="0">
                <a:solidFill>
                  <a:srgbClr val="FF0000"/>
                </a:solidFill>
                <a:latin typeface="Comic Sans MS"/>
                <a:cs typeface="Comic Sans MS"/>
              </a:rPr>
              <a:t>aspectos </a:t>
            </a:r>
            <a:r>
              <a:rPr lang="pt-BR" sz="2000" dirty="0" err="1">
                <a:solidFill>
                  <a:srgbClr val="FF0000"/>
                </a:solidFill>
                <a:latin typeface="Comic Sans MS"/>
                <a:cs typeface="Comic Sans MS"/>
              </a:rPr>
              <a:t>audiológicos</a:t>
            </a:r>
            <a:r>
              <a:rPr lang="pt-BR" sz="2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pt-BR" sz="2000" dirty="0">
                <a:latin typeface="Comic Sans MS"/>
                <a:cs typeface="Comic Sans MS"/>
              </a:rPr>
              <a:t>do idoso.</a:t>
            </a:r>
          </a:p>
          <a:p>
            <a:pPr lvl="1" algn="just">
              <a:buFont typeface="Arial" pitchFamily="34" charset="0"/>
              <a:buChar char="•"/>
            </a:pPr>
            <a:endParaRPr lang="pt-BR" sz="2000" dirty="0">
              <a:latin typeface="Comic Sans MS"/>
              <a:cs typeface="Comic Sans MS"/>
            </a:endParaRPr>
          </a:p>
          <a:p>
            <a:pPr lvl="1" algn="just">
              <a:buFont typeface="Arial" pitchFamily="34" charset="0"/>
              <a:buChar char="•"/>
            </a:pPr>
            <a:endParaRPr lang="pt-BR" sz="2000" dirty="0">
              <a:latin typeface="Comic Sans MS"/>
              <a:cs typeface="Comic Sans MS"/>
            </a:endParaRP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endParaRPr lang="pt-BR" sz="2000" dirty="0" smtClean="0">
              <a:latin typeface="Comic Sans MS"/>
              <a:cs typeface="Comic Sans MS"/>
            </a:endParaRPr>
          </a:p>
          <a:p>
            <a:pPr lvl="1" algn="just">
              <a:buFont typeface="Arial" pitchFamily="34" charset="0"/>
              <a:buChar char="•"/>
            </a:pPr>
            <a:endParaRPr lang="pt-BR" sz="2000" dirty="0" smtClean="0">
              <a:latin typeface="Comic Sans MS"/>
              <a:cs typeface="Comic Sans MS"/>
            </a:endParaRPr>
          </a:p>
          <a:p>
            <a:pPr lvl="1" algn="just">
              <a:buFont typeface="Arial" pitchFamily="34" charset="0"/>
              <a:buChar char="•"/>
            </a:pPr>
            <a:endParaRPr lang="pt-BR" sz="2000" dirty="0">
              <a:latin typeface="Comic Sans MS"/>
              <a:cs typeface="Comic Sans M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323528" y="1133128"/>
            <a:ext cx="8568952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OBJETIVOS ESPEC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ÍFICOS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2400" y="1133128"/>
            <a:ext cx="8740080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 METODOLOGIA</a:t>
            </a: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 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Comic Sans MS"/>
              <a:ea typeface="+mj-ea"/>
              <a:cs typeface="Comic Sans MS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964488" cy="475252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Amostra</a:t>
            </a:r>
            <a:r>
              <a:rPr lang="pt-BR" sz="2400" dirty="0" smtClean="0">
                <a:latin typeface="Comic Sans MS"/>
                <a:cs typeface="Comic Sans MS"/>
              </a:rPr>
              <a:t>: estratificada, por conglomerado calculada </a:t>
            </a:r>
            <a:r>
              <a:rPr lang="pt-BR" sz="2400" dirty="0" smtClean="0">
                <a:latin typeface="Comic Sans MS"/>
                <a:cs typeface="Comic Sans MS"/>
              </a:rPr>
              <a:t>à partir da população de idosos de Goiânia.</a:t>
            </a:r>
            <a:endParaRPr lang="pt-BR" sz="2400" dirty="0" smtClean="0">
              <a:latin typeface="Comic Sans MS"/>
              <a:cs typeface="Comic Sans MS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Equipe de coleta;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Critérios de inclusão e exclusão;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 smtClean="0">
              <a:latin typeface="Comic Sans MS"/>
              <a:cs typeface="Comic Sans MS"/>
            </a:endParaRPr>
          </a:p>
          <a:p>
            <a:pPr lvl="1" algn="just">
              <a:buFont typeface="Arial" pitchFamily="34" charset="0"/>
              <a:buChar char="•"/>
            </a:pPr>
            <a:endParaRPr lang="pt-BR" sz="2200" dirty="0" smtClean="0">
              <a:latin typeface="Comic Sans MS"/>
              <a:cs typeface="Comic Sans MS"/>
            </a:endParaRPr>
          </a:p>
          <a:p>
            <a:pPr algn="just">
              <a:buFont typeface="Arial" pitchFamily="34" charset="0"/>
              <a:buChar char="•"/>
            </a:pPr>
            <a:endParaRPr lang="pt-BR" sz="24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2400" y="1133128"/>
            <a:ext cx="8991600" cy="61724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METODOLOGIA</a:t>
            </a:r>
            <a:r>
              <a:rPr kumimoji="0" lang="pt-B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33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omic Sans MS"/>
                <a:ea typeface="+mj-ea"/>
                <a:cs typeface="Comic Sans MS"/>
              </a:rPr>
              <a:t> 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Comic Sans MS"/>
              <a:ea typeface="+mj-ea"/>
              <a:cs typeface="Comic Sans MS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964488" cy="4752528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Aplicação </a:t>
            </a:r>
            <a:r>
              <a:rPr lang="pt-BR" sz="2400" dirty="0">
                <a:latin typeface="Comic Sans MS"/>
                <a:cs typeface="Comic Sans MS"/>
              </a:rPr>
              <a:t>do TCLE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Exame Físico: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200" dirty="0" smtClean="0">
                <a:latin typeface="Comic Sans MS"/>
                <a:cs typeface="Comic Sans MS"/>
                <a:sym typeface="Wingdings" pitchFamily="2" charset="2"/>
              </a:rPr>
              <a:t>Peso 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  <a:sym typeface="Wingdings" pitchFamily="2" charset="2"/>
              </a:rPr>
              <a:t>Altura 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  <a:sym typeface="Wingdings" pitchFamily="2" charset="2"/>
              </a:rPr>
              <a:t>Circunferência </a:t>
            </a:r>
            <a:r>
              <a:rPr lang="pt-BR" sz="2400" dirty="0">
                <a:latin typeface="Comic Sans MS"/>
                <a:cs typeface="Comic Sans MS"/>
                <a:sym typeface="Wingdings" pitchFamily="2" charset="2"/>
              </a:rPr>
              <a:t>da Cintura </a:t>
            </a:r>
            <a:endParaRPr lang="pt-BR" dirty="0">
              <a:latin typeface="Comic Sans MS"/>
              <a:cs typeface="Comic Sans MS"/>
              <a:sym typeface="Wingdings" pitchFamily="2" charset="2"/>
            </a:endParaRP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  <a:sym typeface="Wingdings" pitchFamily="2" charset="2"/>
              </a:rPr>
              <a:t>P.A </a:t>
            </a:r>
          </a:p>
          <a:p>
            <a:pPr marL="800100" lvl="1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  <a:sym typeface="Wingdings" pitchFamily="2" charset="2"/>
              </a:rPr>
              <a:t>Glicemia </a:t>
            </a:r>
            <a:r>
              <a:rPr lang="pt-BR" sz="2400" dirty="0">
                <a:latin typeface="Comic Sans MS"/>
                <a:cs typeface="Comic Sans MS"/>
                <a:sym typeface="Wingdings" pitchFamily="2" charset="2"/>
              </a:rPr>
              <a:t>capilar</a:t>
            </a: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  <a:sym typeface="Wingdings" pitchFamily="2" charset="2"/>
              </a:rPr>
              <a:t>Questionários (WHOQOL </a:t>
            </a:r>
            <a:r>
              <a:rPr lang="pt-BR" sz="2400" dirty="0" err="1" smtClean="0">
                <a:latin typeface="Comic Sans MS"/>
                <a:cs typeface="Comic Sans MS"/>
                <a:sym typeface="Wingdings" pitchFamily="2" charset="2"/>
              </a:rPr>
              <a:t>Bref</a:t>
            </a:r>
            <a:r>
              <a:rPr lang="pt-BR" sz="2400" dirty="0" smtClean="0">
                <a:latin typeface="Comic Sans MS"/>
                <a:cs typeface="Comic Sans MS"/>
                <a:sym typeface="Wingdings" pitchFamily="2" charset="2"/>
              </a:rPr>
              <a:t> </a:t>
            </a:r>
            <a:r>
              <a:rPr lang="pt-BR" sz="2400" dirty="0">
                <a:latin typeface="Comic Sans MS"/>
                <a:cs typeface="Comic Sans MS"/>
                <a:sym typeface="Wingdings" pitchFamily="2" charset="2"/>
              </a:rPr>
              <a:t>e </a:t>
            </a:r>
            <a:r>
              <a:rPr lang="pt-BR" sz="2400" dirty="0" err="1">
                <a:latin typeface="Comic Sans MS"/>
                <a:cs typeface="Comic Sans MS"/>
                <a:sym typeface="Wingdings" pitchFamily="2" charset="2"/>
              </a:rPr>
              <a:t>Old</a:t>
            </a:r>
            <a:r>
              <a:rPr lang="pt-BR" sz="2400" dirty="0">
                <a:latin typeface="Comic Sans MS"/>
                <a:cs typeface="Comic Sans MS"/>
                <a:sym typeface="Wingdings" pitchFamily="2" charset="2"/>
              </a:rPr>
              <a:t>)</a:t>
            </a:r>
            <a:endParaRPr lang="pt-BR" sz="2400" dirty="0">
              <a:latin typeface="Comic Sans MS"/>
              <a:cs typeface="Comic Sans MS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pt-BR" sz="2400" dirty="0" smtClean="0">
                <a:latin typeface="Comic Sans MS"/>
                <a:cs typeface="Comic Sans MS"/>
              </a:rPr>
              <a:t>Análise </a:t>
            </a:r>
            <a:r>
              <a:rPr lang="pt-BR" sz="2400" dirty="0" smtClean="0">
                <a:latin typeface="Comic Sans MS"/>
                <a:cs typeface="Comic Sans MS"/>
              </a:rPr>
              <a:t>dos dados;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endParaRPr lang="pt-B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234</TotalTime>
  <Words>699</Words>
  <Application>Microsoft Macintosh PowerPoint</Application>
  <PresentationFormat>On-screen Show (4:3)</PresentationFormat>
  <Paragraphs>100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Fluxo</vt:lpstr>
      <vt:lpstr>     PERFIL SOCIAL, ECONÔMICO, DE SAÚDE E QUALIDADE DE VIDA DE IDOSOS RESIDENTES NA CIDADE DE GOIÂNIA, GOIÁS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OBRIGADA!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Ellen</dc:creator>
  <cp:lastModifiedBy>Priscila Valverde de Oliveira Vitorino</cp:lastModifiedBy>
  <cp:revision>31</cp:revision>
  <dcterms:created xsi:type="dcterms:W3CDTF">2013-06-06T19:10:04Z</dcterms:created>
  <dcterms:modified xsi:type="dcterms:W3CDTF">2013-06-14T17:41:44Z</dcterms:modified>
</cp:coreProperties>
</file>