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71" r:id="rId11"/>
    <p:sldId id="269" r:id="rId12"/>
    <p:sldId id="272" r:id="rId13"/>
    <p:sldId id="270" r:id="rId14"/>
    <p:sldId id="265" r:id="rId15"/>
    <p:sldId id="267" r:id="rId16"/>
    <p:sldId id="268" r:id="rId17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Planilha_do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Planilha_do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Planilha_do_Microsoft_Office_Excel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chart>
    <c:title>
      <c:layout/>
    </c:title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Plan1!$B$1</c:f>
              <c:strCache>
                <c:ptCount val="1"/>
                <c:pt idx="0">
                  <c:v>Sexo</c:v>
                </c:pt>
              </c:strCache>
            </c:strRef>
          </c:tx>
          <c:explosion val="25"/>
          <c:cat>
            <c:strRef>
              <c:f>Plan1!$A$2:$A$5</c:f>
              <c:strCache>
                <c:ptCount val="2"/>
                <c:pt idx="0">
                  <c:v>Homem - 1</c:v>
                </c:pt>
                <c:pt idx="1">
                  <c:v>Mulher - 19</c:v>
                </c:pt>
              </c:strCache>
            </c:strRef>
          </c:cat>
          <c:val>
            <c:numRef>
              <c:f>Plan1!$B$2:$B$5</c:f>
              <c:numCache>
                <c:formatCode>General</c:formatCode>
                <c:ptCount val="4"/>
                <c:pt idx="0">
                  <c:v>1</c:v>
                </c:pt>
                <c:pt idx="1">
                  <c:v>19</c:v>
                </c:pt>
              </c:numCache>
            </c:numRef>
          </c:val>
        </c:ser>
      </c:pie3D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pt-BR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chart>
    <c:title>
      <c:layout/>
    </c:title>
    <c:plotArea>
      <c:layout>
        <c:manualLayout>
          <c:layoutTarget val="inner"/>
          <c:xMode val="edge"/>
          <c:yMode val="edge"/>
          <c:x val="5.641453412073491E-2"/>
          <c:y val="0.17801574803149606"/>
          <c:w val="0.54798950131233592"/>
          <c:h val="0.82198425196850389"/>
        </c:manualLayout>
      </c:layout>
      <c:pieChart>
        <c:varyColors val="1"/>
        <c:ser>
          <c:idx val="0"/>
          <c:order val="0"/>
          <c:tx>
            <c:strRef>
              <c:f>Plan1!$B$1</c:f>
              <c:strCache>
                <c:ptCount val="1"/>
                <c:pt idx="0">
                  <c:v>Estado Civil</c:v>
                </c:pt>
              </c:strCache>
            </c:strRef>
          </c:tx>
          <c:explosion val="25"/>
          <c:cat>
            <c:strRef>
              <c:f>Plan1!$A$2:$A$5</c:f>
              <c:strCache>
                <c:ptCount val="4"/>
                <c:pt idx="0">
                  <c:v>Solteiro - 0</c:v>
                </c:pt>
                <c:pt idx="1">
                  <c:v>Casado - 7</c:v>
                </c:pt>
                <c:pt idx="2">
                  <c:v>Divorciado - 8</c:v>
                </c:pt>
                <c:pt idx="3">
                  <c:v>Viúvo - 5</c:v>
                </c:pt>
              </c:strCache>
            </c:strRef>
          </c:cat>
          <c:val>
            <c:numRef>
              <c:f>Plan1!$B$2:$B$5</c:f>
              <c:numCache>
                <c:formatCode>General</c:formatCode>
                <c:ptCount val="4"/>
                <c:pt idx="0">
                  <c:v>0</c:v>
                </c:pt>
                <c:pt idx="1">
                  <c:v>7</c:v>
                </c:pt>
                <c:pt idx="2">
                  <c:v>8</c:v>
                </c:pt>
                <c:pt idx="3">
                  <c:v>1.2</c:v>
                </c:pt>
              </c:numCache>
            </c:numRef>
          </c:val>
        </c:ser>
        <c:firstSliceAng val="0"/>
      </c:pie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pt-BR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chart>
    <c:title>
      <c:layout/>
    </c:title>
    <c:plotArea>
      <c:layout/>
      <c:pieChart>
        <c:varyColors val="1"/>
        <c:ser>
          <c:idx val="0"/>
          <c:order val="0"/>
          <c:tx>
            <c:strRef>
              <c:f>Plan1!$B$1</c:f>
              <c:strCache>
                <c:ptCount val="1"/>
                <c:pt idx="0">
                  <c:v>Reside</c:v>
                </c:pt>
              </c:strCache>
            </c:strRef>
          </c:tx>
          <c:explosion val="25"/>
          <c:cat>
            <c:strRef>
              <c:f>Plan1!$A$2:$A$5</c:f>
              <c:strCache>
                <c:ptCount val="4"/>
                <c:pt idx="0">
                  <c:v>Filhos - 2</c:v>
                </c:pt>
                <c:pt idx="1">
                  <c:v>Sozinho - 8</c:v>
                </c:pt>
                <c:pt idx="2">
                  <c:v>Cônjuge - 7</c:v>
                </c:pt>
                <c:pt idx="3">
                  <c:v>Outros 3</c:v>
                </c:pt>
              </c:strCache>
            </c:strRef>
          </c:cat>
          <c:val>
            <c:numRef>
              <c:f>Plan1!$B$2:$B$5</c:f>
              <c:numCache>
                <c:formatCode>General</c:formatCode>
                <c:ptCount val="4"/>
                <c:pt idx="0">
                  <c:v>2</c:v>
                </c:pt>
                <c:pt idx="1">
                  <c:v>8</c:v>
                </c:pt>
                <c:pt idx="2">
                  <c:v>7</c:v>
                </c:pt>
                <c:pt idx="3">
                  <c:v>3</c:v>
                </c:pt>
              </c:numCache>
            </c:numRef>
          </c:val>
        </c:ser>
        <c:firstSliceAng val="0"/>
      </c:pie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pt-BR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FADFC903-8DEF-4488-B697-D6B151A1406E}" type="datetimeFigureOut">
              <a:rPr lang="pt-BR" smtClean="0"/>
              <a:t>14/06/2013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pt-BR"/>
          </a:p>
        </p:txBody>
      </p:sp>
      <p:sp>
        <p:nvSpPr>
          <p:cNvPr id="10" name="Retângulo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tângulo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tângulo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ector reto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ector reto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ector reto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ector reto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tângulo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6A8BCAA2-4409-4180-95AD-4A639BB27664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FC903-8DEF-4488-B697-D6B151A1406E}" type="datetimeFigureOut">
              <a:rPr lang="pt-BR" smtClean="0"/>
              <a:t>14/06/2013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BCAA2-4409-4180-95AD-4A639BB2766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FC903-8DEF-4488-B697-D6B151A1406E}" type="datetimeFigureOut">
              <a:rPr lang="pt-BR" smtClean="0"/>
              <a:t>14/06/2013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BCAA2-4409-4180-95AD-4A639BB2766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ADFC903-8DEF-4488-B697-D6B151A1406E}" type="datetimeFigureOut">
              <a:rPr lang="pt-BR" smtClean="0"/>
              <a:t>14/06/2013</a:t>
            </a:fld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A8BCAA2-4409-4180-95AD-4A639BB27664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FADFC903-8DEF-4488-B697-D6B151A1406E}" type="datetimeFigureOut">
              <a:rPr lang="pt-BR" smtClean="0"/>
              <a:t>14/06/2013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pt-BR"/>
          </a:p>
        </p:txBody>
      </p:sp>
      <p:sp>
        <p:nvSpPr>
          <p:cNvPr id="9" name="Retângulo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ector reto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ector reto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ector reto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ector reto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tângulo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ector reto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6A8BCAA2-4409-4180-95AD-4A639BB27664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FC903-8DEF-4488-B697-D6B151A1406E}" type="datetimeFigureOut">
              <a:rPr lang="pt-BR" smtClean="0"/>
              <a:t>14/06/2013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BCAA2-4409-4180-95AD-4A639BB27664}" type="slidenum">
              <a:rPr lang="pt-BR" smtClean="0"/>
              <a:t>‹nº›</a:t>
            </a:fld>
            <a:endParaRPr lang="pt-BR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FC903-8DEF-4488-B697-D6B151A1406E}" type="datetimeFigureOut">
              <a:rPr lang="pt-BR" smtClean="0"/>
              <a:t>14/06/2013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BCAA2-4409-4180-95AD-4A639BB27664}" type="slidenum">
              <a:rPr lang="pt-BR" smtClean="0"/>
              <a:t>‹nº›</a:t>
            </a:fld>
            <a:endParaRPr lang="pt-BR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2" name="Espaço Reservado para Texto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14" name="Espaço Reservado para Texto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6" name="Espaço Reservado para Data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ADFC903-8DEF-4488-B697-D6B151A1406E}" type="datetimeFigureOut">
              <a:rPr lang="pt-BR" smtClean="0"/>
              <a:t>14/06/2013</a:t>
            </a:fld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A8BCAA2-4409-4180-95AD-4A639BB27664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FC903-8DEF-4488-B697-D6B151A1406E}" type="datetimeFigureOut">
              <a:rPr lang="pt-BR" smtClean="0"/>
              <a:t>14/06/2013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BCAA2-4409-4180-95AD-4A639BB2766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ector reto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ço Reservado para Conteúdo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1" name="Espaço Reservado para Data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ADFC903-8DEF-4488-B697-D6B151A1406E}" type="datetimeFigureOut">
              <a:rPr lang="pt-BR" smtClean="0"/>
              <a:t>14/06/2013</a:t>
            </a:fld>
            <a:endParaRPr lang="pt-BR"/>
          </a:p>
        </p:txBody>
      </p:sp>
      <p:sp>
        <p:nvSpPr>
          <p:cNvPr id="22" name="Espaço Reservado para Número de Slid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A8BCAA2-4409-4180-95AD-4A639BB27664}" type="slidenum">
              <a:rPr lang="pt-BR" smtClean="0"/>
              <a:t>‹nº›</a:t>
            </a:fld>
            <a:endParaRPr lang="pt-BR"/>
          </a:p>
        </p:txBody>
      </p:sp>
      <p:sp>
        <p:nvSpPr>
          <p:cNvPr id="23" name="Espaço Reservado para Rodapé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tângulo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ector reto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ector reto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ector reto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Espaço Reservado para Data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ADFC903-8DEF-4488-B697-D6B151A1406E}" type="datetimeFigureOut">
              <a:rPr lang="pt-BR" smtClean="0"/>
              <a:t>14/06/2013</a:t>
            </a:fld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A8BCAA2-4409-4180-95AD-4A639BB27664}" type="slidenum">
              <a:rPr lang="pt-BR" smtClean="0"/>
              <a:t>‹nº›</a:t>
            </a:fld>
            <a:endParaRPr lang="pt-BR"/>
          </a:p>
        </p:txBody>
      </p:sp>
      <p:sp>
        <p:nvSpPr>
          <p:cNvPr id="21" name="Espaço Reservado para Rodapé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FADFC903-8DEF-4488-B697-D6B151A1406E}" type="datetimeFigureOut">
              <a:rPr lang="pt-BR" smtClean="0"/>
              <a:t>14/06/2013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tângulo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6A8BCAA2-4409-4180-95AD-4A639BB27664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286000" y="2571744"/>
            <a:ext cx="6172200" cy="1643074"/>
          </a:xfrm>
        </p:spPr>
        <p:txBody>
          <a:bodyPr/>
          <a:lstStyle/>
          <a:p>
            <a:pPr algn="ctr"/>
            <a:r>
              <a:rPr lang="pt-BR" dirty="0" smtClean="0"/>
              <a:t>A UNATI COMO QUALIDADE DE VIDA NO PROCESSO DO ENVELHECER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pt-BR" dirty="0" smtClean="0"/>
              <a:t>JACQUELLINE RODRIGUES </a:t>
            </a:r>
            <a:r>
              <a:rPr lang="pt-BR" dirty="0" smtClean="0"/>
              <a:t>BARBOSA</a:t>
            </a:r>
          </a:p>
          <a:p>
            <a:pPr algn="r"/>
            <a:r>
              <a:rPr lang="pt-BR" dirty="0" smtClean="0"/>
              <a:t>MAYARA MERCÊS DE SOUZA LIRA</a:t>
            </a:r>
          </a:p>
          <a:p>
            <a:pPr algn="r"/>
            <a:r>
              <a:rPr lang="pt-BR" dirty="0" err="1" smtClean="0"/>
              <a:t>Prof</a:t>
            </a:r>
            <a:r>
              <a:rPr lang="pt-BR" sz="2000" dirty="0" err="1" smtClean="0"/>
              <a:t>ª</a:t>
            </a:r>
            <a:r>
              <a:rPr lang="pt-BR" dirty="0" smtClean="0"/>
              <a:t>. </a:t>
            </a:r>
            <a:r>
              <a:rPr lang="pt-BR" dirty="0" err="1" smtClean="0"/>
              <a:t>Ms</a:t>
            </a:r>
            <a:r>
              <a:rPr lang="pt-BR" dirty="0" smtClean="0"/>
              <a:t>. ADALGISA </a:t>
            </a:r>
            <a:r>
              <a:rPr lang="pt-BR" dirty="0" smtClean="0"/>
              <a:t>REGINA </a:t>
            </a:r>
            <a:r>
              <a:rPr lang="pt-BR" dirty="0" smtClean="0"/>
              <a:t>TEIXEIRA</a:t>
            </a:r>
            <a:endParaRPr lang="pt-BR" dirty="0" smtClean="0"/>
          </a:p>
          <a:p>
            <a:endParaRPr lang="pt-BR" dirty="0"/>
          </a:p>
        </p:txBody>
      </p:sp>
      <p:pic>
        <p:nvPicPr>
          <p:cNvPr id="4" name="Imagem 3" descr="downloa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43372" y="285728"/>
            <a:ext cx="1990725" cy="22955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39718"/>
          </a:xfrm>
        </p:spPr>
        <p:txBody>
          <a:bodyPr>
            <a:normAutofit fontScale="90000"/>
          </a:bodyPr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428604"/>
            <a:ext cx="7467600" cy="6045348"/>
          </a:xfrm>
        </p:spPr>
        <p:txBody>
          <a:bodyPr/>
          <a:lstStyle/>
          <a:p>
            <a:endParaRPr lang="pt-BR" dirty="0" smtClean="0"/>
          </a:p>
          <a:p>
            <a:pPr algn="just"/>
            <a:r>
              <a:rPr lang="pt-BR" dirty="0" smtClean="0"/>
              <a:t>Abaixo está sendo demonstrado a incidência acerca do Estado Civil dos Idosos participantes da pesquisa.</a:t>
            </a:r>
            <a:endParaRPr lang="pt-BR" dirty="0" smtClean="0"/>
          </a:p>
          <a:p>
            <a:pPr lvl="2">
              <a:buNone/>
            </a:pPr>
            <a:endParaRPr lang="pt-BR" dirty="0" smtClean="0"/>
          </a:p>
          <a:p>
            <a:endParaRPr lang="pt-BR" dirty="0"/>
          </a:p>
        </p:txBody>
      </p:sp>
      <p:graphicFrame>
        <p:nvGraphicFramePr>
          <p:cNvPr id="4" name="Gráfico 3"/>
          <p:cNvGraphicFramePr/>
          <p:nvPr/>
        </p:nvGraphicFramePr>
        <p:xfrm>
          <a:off x="1285852" y="2571744"/>
          <a:ext cx="6096000" cy="38893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53966"/>
          </a:xfrm>
        </p:spPr>
        <p:txBody>
          <a:bodyPr>
            <a:normAutofit fontScale="90000"/>
          </a:bodyPr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714356"/>
            <a:ext cx="7467600" cy="5759596"/>
          </a:xfrm>
        </p:spPr>
        <p:txBody>
          <a:bodyPr/>
          <a:lstStyle/>
          <a:p>
            <a:pPr lvl="2">
              <a:buNone/>
            </a:pPr>
            <a:endParaRPr lang="pt-BR" dirty="0" smtClean="0"/>
          </a:p>
          <a:p>
            <a:pPr algn="just"/>
            <a:r>
              <a:rPr lang="pt-BR" dirty="0" smtClean="0"/>
              <a:t>O gráfico abaixo demonstra com quem os idosos da </a:t>
            </a:r>
            <a:r>
              <a:rPr lang="pt-BR" dirty="0" err="1" smtClean="0"/>
              <a:t>Unati</a:t>
            </a:r>
            <a:r>
              <a:rPr lang="pt-BR" dirty="0" smtClean="0"/>
              <a:t> residem, sendo possível observar o grande número de idosos que moram sozinhos.</a:t>
            </a:r>
          </a:p>
          <a:p>
            <a:pPr lvl="2">
              <a:buNone/>
            </a:pPr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pPr>
              <a:buNone/>
            </a:pPr>
            <a:endParaRPr lang="pt-BR" dirty="0" smtClean="0"/>
          </a:p>
          <a:p>
            <a:endParaRPr lang="pt-BR" dirty="0" smtClean="0"/>
          </a:p>
        </p:txBody>
      </p:sp>
      <p:graphicFrame>
        <p:nvGraphicFramePr>
          <p:cNvPr id="7" name="Gráfico 6"/>
          <p:cNvGraphicFramePr/>
          <p:nvPr/>
        </p:nvGraphicFramePr>
        <p:xfrm>
          <a:off x="857224" y="2643182"/>
          <a:ext cx="6572296" cy="37068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Escala de Hamilton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/>
              <a:t>A Escala de </a:t>
            </a:r>
            <a:r>
              <a:rPr lang="pt-BR" dirty="0" smtClean="0"/>
              <a:t>Hamilton é uma </a:t>
            </a:r>
            <a:r>
              <a:rPr lang="pt-BR" dirty="0" smtClean="0"/>
              <a:t>escala de validação da gravidade da </a:t>
            </a:r>
            <a:r>
              <a:rPr lang="pt-BR" dirty="0" smtClean="0"/>
              <a:t>depressão, composta por 21 itens. </a:t>
            </a:r>
            <a:r>
              <a:rPr lang="pt-BR" dirty="0" smtClean="0"/>
              <a:t>De modo geral são atribuídos escores a cada item da escala individualmente, podendo este variar de um valor mínimo de zero até dois ou quatro, sendo que a soma total dos escores de todos os itens pode variar de </a:t>
            </a:r>
            <a:r>
              <a:rPr lang="pt-BR" dirty="0" smtClean="0"/>
              <a:t>zero </a:t>
            </a:r>
            <a:r>
              <a:rPr lang="pt-BR" dirty="0" smtClean="0"/>
              <a:t>até </a:t>
            </a:r>
            <a:r>
              <a:rPr lang="pt-BR" dirty="0" smtClean="0"/>
              <a:t>52.</a:t>
            </a:r>
          </a:p>
          <a:p>
            <a:pPr algn="r">
              <a:buNone/>
            </a:pPr>
            <a:r>
              <a:rPr lang="pt-BR" dirty="0" smtClean="0"/>
              <a:t>(Neto, Júnior e </a:t>
            </a:r>
            <a:r>
              <a:rPr lang="pt-BR" dirty="0" err="1" smtClean="0"/>
              <a:t>Hubner</a:t>
            </a:r>
            <a:r>
              <a:rPr lang="pt-BR" dirty="0" smtClean="0"/>
              <a:t> ,2001).</a:t>
            </a:r>
          </a:p>
          <a:p>
            <a:pPr lvl="2" algn="just"/>
            <a:r>
              <a:rPr lang="pt-BR" dirty="0" smtClean="0"/>
              <a:t>0 – 6 : pessoa normal</a:t>
            </a:r>
          </a:p>
          <a:p>
            <a:pPr lvl="2" algn="just"/>
            <a:r>
              <a:rPr lang="pt-BR" dirty="0" smtClean="0"/>
              <a:t>7 – 17 : depressão leve</a:t>
            </a:r>
          </a:p>
          <a:p>
            <a:pPr lvl="2" algn="just"/>
            <a:r>
              <a:rPr lang="pt-BR" dirty="0" smtClean="0"/>
              <a:t>18 – 24 : depressão moderada</a:t>
            </a:r>
          </a:p>
          <a:p>
            <a:pPr lvl="2" algn="just"/>
            <a:r>
              <a:rPr lang="pt-BR" dirty="0" smtClean="0"/>
              <a:t>Mais de 24: depressão grave</a:t>
            </a:r>
          </a:p>
          <a:p>
            <a:pPr algn="just"/>
            <a:r>
              <a:rPr lang="pt-BR" dirty="0" smtClean="0"/>
              <a:t>Média dos escores dos participantes: 12,15</a:t>
            </a:r>
            <a:endParaRPr lang="pt-BR" dirty="0"/>
          </a:p>
        </p:txBody>
      </p:sp>
      <p:sp>
        <p:nvSpPr>
          <p:cNvPr id="4" name="Chave esquerda 3"/>
          <p:cNvSpPr/>
          <p:nvPr/>
        </p:nvSpPr>
        <p:spPr>
          <a:xfrm>
            <a:off x="1071538" y="4786322"/>
            <a:ext cx="142876" cy="1214446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Considerações Finais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pt-BR" dirty="0" smtClean="0"/>
              <a:t>UNATI – Local de acolhimento social do idoso;</a:t>
            </a:r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Possibilita um envelhecer ativo;</a:t>
            </a:r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Auxilia uma movimentação não apenas física mas cognitiva, tendo em vista as entrevistas oferecidas como produção de texto, línguas estrangeiras, dentre outras.</a:t>
            </a:r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Envelhecer saudável – oficinas de atividades físicas, nutrição, etc.</a:t>
            </a:r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O tempo de participação na UNATI influencia diretamente na qualidade de vida do participante – (Relatos)</a:t>
            </a:r>
            <a:endParaRPr lang="pt-BR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Considerações Finais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pt-BR" dirty="0" smtClean="0"/>
              <a:t>	</a:t>
            </a:r>
            <a:endParaRPr lang="pt-BR" dirty="0" smtClean="0"/>
          </a:p>
          <a:p>
            <a:pPr algn="just">
              <a:buNone/>
            </a:pPr>
            <a:r>
              <a:rPr lang="pt-BR" dirty="0" smtClean="0"/>
              <a:t>	</a:t>
            </a:r>
            <a:r>
              <a:rPr lang="pt-BR" dirty="0" smtClean="0"/>
              <a:t>Compreende-se </a:t>
            </a:r>
            <a:r>
              <a:rPr lang="pt-BR" dirty="0" smtClean="0"/>
              <a:t>que o envelhecimento saudável parte de um processo, ou seja, a participação em atividades educacionais e sociais beneficia a qualidade de vida do idoso, pois a inserção do mesmo em uma </a:t>
            </a:r>
            <a:r>
              <a:rPr lang="pt-BR" dirty="0" err="1" smtClean="0"/>
              <a:t>microuniversidade</a:t>
            </a:r>
            <a:r>
              <a:rPr lang="pt-BR" dirty="0" smtClean="0"/>
              <a:t> temática busca integrá-lo na sociedade de modo saudável. Todavia, a UNATI possui um papel crucial no processo do envelhecer, pois tende a desencadear um ambiente acolhedor e saudável</a:t>
            </a:r>
            <a:r>
              <a:rPr lang="pt-BR" dirty="0" smtClean="0"/>
              <a:t>. Sendo ainda importante destacar que quanto mais tempo de participação nas atividades maior qualidade de vida e desencadeada no indivíduo.</a:t>
            </a:r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Referências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pt-BR" dirty="0" smtClean="0"/>
              <a:t>Carneiro, R. S., </a:t>
            </a:r>
            <a:r>
              <a:rPr lang="pt-BR" dirty="0" err="1" smtClean="0"/>
              <a:t>Falcone</a:t>
            </a:r>
            <a:r>
              <a:rPr lang="pt-BR" dirty="0" smtClean="0"/>
              <a:t>, E., Clark, C., </a:t>
            </a:r>
            <a:r>
              <a:rPr lang="pt-BR" dirty="0" err="1" smtClean="0"/>
              <a:t>Prette</a:t>
            </a:r>
            <a:r>
              <a:rPr lang="pt-BR" dirty="0" smtClean="0"/>
              <a:t>, Z. D. &amp; </a:t>
            </a:r>
            <a:r>
              <a:rPr lang="pt-BR" dirty="0" err="1" smtClean="0"/>
              <a:t>Prette</a:t>
            </a:r>
            <a:r>
              <a:rPr lang="pt-BR" dirty="0" smtClean="0"/>
              <a:t>, A. D. (2007). Qualidade de Vida, Apoio Social </a:t>
            </a:r>
            <a:r>
              <a:rPr lang="pt-BR" dirty="0" smtClean="0"/>
              <a:t>e Depressão </a:t>
            </a:r>
            <a:r>
              <a:rPr lang="pt-BR" dirty="0" smtClean="0"/>
              <a:t>em Idosos: Relação com Habilidades Sociais.</a:t>
            </a:r>
            <a:endParaRPr lang="pt-BR" dirty="0" smtClean="0"/>
          </a:p>
          <a:p>
            <a:pPr>
              <a:buNone/>
            </a:pPr>
            <a:r>
              <a:rPr lang="pt-BR" dirty="0" err="1" smtClean="0"/>
              <a:t>Fleck</a:t>
            </a:r>
            <a:r>
              <a:rPr lang="pt-BR" dirty="0" smtClean="0"/>
              <a:t>, M. P. A., Lima, A. F. B. S., Louzada, S., </a:t>
            </a:r>
            <a:r>
              <a:rPr lang="pt-BR" dirty="0" err="1" smtClean="0"/>
              <a:t>Schestasky</a:t>
            </a:r>
            <a:r>
              <a:rPr lang="pt-BR" dirty="0" smtClean="0"/>
              <a:t>, G</a:t>
            </a:r>
            <a:r>
              <a:rPr lang="pt-BR" dirty="0" smtClean="0"/>
              <a:t>., Henriques</a:t>
            </a:r>
            <a:r>
              <a:rPr lang="pt-BR" dirty="0" smtClean="0"/>
              <a:t>, A., Borges, V. R., </a:t>
            </a:r>
            <a:r>
              <a:rPr lang="pt-BR" dirty="0" err="1" smtClean="0"/>
              <a:t>Camey</a:t>
            </a:r>
            <a:r>
              <a:rPr lang="pt-BR" dirty="0" smtClean="0"/>
              <a:t>, S., &amp; Grupo Lido. (2002</a:t>
            </a:r>
            <a:r>
              <a:rPr lang="pt-BR" dirty="0" smtClean="0"/>
              <a:t>). Associação </a:t>
            </a:r>
            <a:r>
              <a:rPr lang="pt-BR" dirty="0" smtClean="0"/>
              <a:t>entre sintomas depressivos e funcionamento </a:t>
            </a:r>
            <a:r>
              <a:rPr lang="pt-BR" dirty="0" smtClean="0"/>
              <a:t>social em </a:t>
            </a:r>
            <a:r>
              <a:rPr lang="pt-BR" dirty="0" smtClean="0"/>
              <a:t>cuidados primários à saúde. </a:t>
            </a:r>
            <a:r>
              <a:rPr lang="pt-BR" i="1" dirty="0" smtClean="0"/>
              <a:t>Revista Saúde Pública, 36(4</a:t>
            </a:r>
            <a:r>
              <a:rPr lang="pt-BR" i="1" dirty="0" smtClean="0"/>
              <a:t>), </a:t>
            </a:r>
            <a:r>
              <a:rPr lang="pt-BR" dirty="0" smtClean="0"/>
              <a:t>431-438.</a:t>
            </a:r>
          </a:p>
          <a:p>
            <a:pPr>
              <a:buNone/>
            </a:pPr>
            <a:r>
              <a:rPr lang="pt-BR" dirty="0" smtClean="0"/>
              <a:t>Frutuoso, D. (1999). </a:t>
            </a:r>
            <a:r>
              <a:rPr lang="pt-BR" i="1" dirty="0" smtClean="0"/>
              <a:t>A terceira idade na universidade. Rio </a:t>
            </a:r>
            <a:r>
              <a:rPr lang="pt-BR" i="1" dirty="0" smtClean="0"/>
              <a:t>de </a:t>
            </a:r>
            <a:r>
              <a:rPr lang="pt-BR" dirty="0" smtClean="0"/>
              <a:t>Janeiro</a:t>
            </a:r>
            <a:r>
              <a:rPr lang="pt-BR" dirty="0" smtClean="0"/>
              <a:t>, RJ: Ágora da </a:t>
            </a:r>
            <a:r>
              <a:rPr lang="pt-BR" dirty="0" smtClean="0"/>
              <a:t>Ilha. Instituto </a:t>
            </a:r>
            <a:r>
              <a:rPr lang="pt-BR" dirty="0" smtClean="0"/>
              <a:t>Brasileiro de Geografia e Estatística. (2002). </a:t>
            </a:r>
            <a:r>
              <a:rPr lang="pt-BR" i="1" dirty="0" smtClean="0"/>
              <a:t>Perfil </a:t>
            </a:r>
            <a:r>
              <a:rPr lang="pt-BR" i="1" dirty="0" smtClean="0"/>
              <a:t>dos idosos </a:t>
            </a:r>
            <a:r>
              <a:rPr lang="pt-BR" i="1" dirty="0" smtClean="0"/>
              <a:t>responsáveis pelos domicílios no Brasil 2000. Rio de </a:t>
            </a:r>
            <a:r>
              <a:rPr lang="pt-BR" i="1" dirty="0" smtClean="0"/>
              <a:t>Janeiro,</a:t>
            </a:r>
            <a:r>
              <a:rPr lang="pt-BR" dirty="0" smtClean="0"/>
              <a:t>RJ</a:t>
            </a:r>
            <a:r>
              <a:rPr lang="pt-BR" dirty="0" smtClean="0"/>
              <a:t>: Autor</a:t>
            </a:r>
            <a:r>
              <a:rPr lang="pt-BR" dirty="0" smtClean="0"/>
              <a:t>.</a:t>
            </a:r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dirty="0" err="1" smtClean="0"/>
              <a:t>Iouyne</a:t>
            </a:r>
            <a:r>
              <a:rPr lang="pt-BR" dirty="0" smtClean="0"/>
              <a:t>, </a:t>
            </a:r>
            <a:r>
              <a:rPr lang="pt-BR" dirty="0" err="1" smtClean="0"/>
              <a:t>Keika</a:t>
            </a:r>
            <a:r>
              <a:rPr lang="pt-BR" dirty="0" smtClean="0"/>
              <a:t>. Universidade Aberta à terceira idade: efeitos sobre a qualidade de vida percebida. São Carlos, USFCAR, 2011.</a:t>
            </a:r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dirty="0" smtClean="0"/>
              <a:t>Neri, </a:t>
            </a:r>
            <a:r>
              <a:rPr lang="pt-BR" dirty="0" smtClean="0"/>
              <a:t>A. L. </a:t>
            </a:r>
            <a:r>
              <a:rPr lang="pt-BR" i="1" dirty="0" err="1" smtClean="0"/>
              <a:t>Palavras-chave</a:t>
            </a:r>
            <a:r>
              <a:rPr lang="pt-BR" i="1" dirty="0" smtClean="0"/>
              <a:t> em gerontologia</a:t>
            </a:r>
            <a:r>
              <a:rPr lang="pt-BR" dirty="0" smtClean="0"/>
              <a:t>. São Paulo: Alínea, 2008</a:t>
            </a:r>
            <a:r>
              <a:rPr lang="pt-BR" dirty="0" smtClean="0"/>
              <a:t>.</a:t>
            </a:r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dirty="0" smtClean="0"/>
              <a:t>Neto, José G.; Júnior, Miguel S. C. e </a:t>
            </a:r>
            <a:r>
              <a:rPr lang="pt-BR" dirty="0" err="1" smtClean="0"/>
              <a:t>Hubner</a:t>
            </a:r>
            <a:r>
              <a:rPr lang="pt-BR" dirty="0" smtClean="0"/>
              <a:t>, Carlos Von K. </a:t>
            </a:r>
            <a:r>
              <a:rPr lang="pt-BR" i="1" dirty="0" smtClean="0"/>
              <a:t>Escala de Depressão de Hamilton (HAM-D): Revisão dos 40 anos de sua utilização</a:t>
            </a:r>
            <a:r>
              <a:rPr lang="pt-BR" dirty="0" smtClean="0"/>
              <a:t>. Revista da Faculdade de Ciências Médicas de Sorocaba. Vol.03 n.01 julho 2001</a:t>
            </a:r>
            <a:r>
              <a:rPr lang="pt-BR" dirty="0" smtClean="0"/>
              <a:t>.</a:t>
            </a:r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dirty="0" err="1" smtClean="0"/>
              <a:t>Shimba</a:t>
            </a:r>
            <a:r>
              <a:rPr lang="pt-BR" dirty="0" smtClean="0"/>
              <a:t>, </a:t>
            </a:r>
            <a:r>
              <a:rPr lang="pt-BR" dirty="0" smtClean="0"/>
              <a:t>R. C. A relação entre habilidades sociais e qualidade de vida na terceira idade. </a:t>
            </a:r>
            <a:r>
              <a:rPr lang="pt-BR" i="1" dirty="0" smtClean="0"/>
              <a:t>Revista Brasileira de Terapias Cognitivas</a:t>
            </a:r>
            <a:r>
              <a:rPr lang="pt-BR" dirty="0" smtClean="0"/>
              <a:t>. Rio de Janeiro, v.2, n.1, p. 40-60, jan./jun. 2006</a:t>
            </a:r>
            <a:r>
              <a:rPr lang="pt-BR" dirty="0" smtClean="0"/>
              <a:t>.</a:t>
            </a:r>
          </a:p>
          <a:p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286000" y="2571744"/>
            <a:ext cx="6172200" cy="1643074"/>
          </a:xfrm>
        </p:spPr>
        <p:txBody>
          <a:bodyPr/>
          <a:lstStyle/>
          <a:p>
            <a:pPr algn="ctr"/>
            <a:r>
              <a:rPr lang="pt-BR" dirty="0" smtClean="0"/>
              <a:t>A UNATI COMO QUALIDADE DE VIDA NO PROCESSO DO ENVELHECER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pt-BR" dirty="0" smtClean="0"/>
              <a:t>JACQUELLINE RODRIGUES </a:t>
            </a:r>
            <a:r>
              <a:rPr lang="pt-BR" dirty="0" smtClean="0"/>
              <a:t>BARBOSA</a:t>
            </a:r>
          </a:p>
          <a:p>
            <a:pPr algn="r"/>
            <a:r>
              <a:rPr lang="pt-BR" dirty="0" smtClean="0"/>
              <a:t>MAYARA MERCÊS DE SOUZA LIRA</a:t>
            </a:r>
          </a:p>
          <a:p>
            <a:pPr algn="r"/>
            <a:r>
              <a:rPr lang="pt-BR" dirty="0" err="1" smtClean="0"/>
              <a:t>Prfa</a:t>
            </a:r>
            <a:r>
              <a:rPr lang="pt-BR" dirty="0" smtClean="0"/>
              <a:t>. </a:t>
            </a:r>
            <a:r>
              <a:rPr lang="pt-BR" dirty="0" err="1" smtClean="0"/>
              <a:t>Ms</a:t>
            </a:r>
            <a:r>
              <a:rPr lang="pt-BR" dirty="0" smtClean="0"/>
              <a:t>. ADALGISA </a:t>
            </a:r>
            <a:r>
              <a:rPr lang="pt-BR" dirty="0" smtClean="0"/>
              <a:t>REGINA </a:t>
            </a:r>
            <a:r>
              <a:rPr lang="pt-BR" dirty="0" smtClean="0"/>
              <a:t>TEIXEIRA</a:t>
            </a:r>
            <a:endParaRPr lang="pt-BR" dirty="0" smtClean="0"/>
          </a:p>
          <a:p>
            <a:endParaRPr lang="pt-BR" dirty="0"/>
          </a:p>
        </p:txBody>
      </p:sp>
      <p:pic>
        <p:nvPicPr>
          <p:cNvPr id="4" name="Imagem 3" descr="downloa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43372" y="285728"/>
            <a:ext cx="1990725" cy="229552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sz="3600" b="1" dirty="0" smtClean="0"/>
              <a:t>Envelhecimento</a:t>
            </a:r>
            <a:endParaRPr lang="pt-BR" sz="36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 smtClean="0"/>
              <a:t> </a:t>
            </a:r>
            <a:r>
              <a:rPr lang="pt-BR" dirty="0" smtClean="0"/>
              <a:t>O </a:t>
            </a:r>
            <a:r>
              <a:rPr lang="pt-BR" dirty="0" smtClean="0"/>
              <a:t>envelhecimento é </a:t>
            </a:r>
            <a:r>
              <a:rPr lang="pt-BR" dirty="0" smtClean="0"/>
              <a:t>um acontecimento mundial além de contemplar um </a:t>
            </a:r>
            <a:r>
              <a:rPr lang="pt-BR" dirty="0" smtClean="0"/>
              <a:t>dos fenômenos mais relevantes do século </a:t>
            </a:r>
            <a:r>
              <a:rPr lang="pt-BR" dirty="0" smtClean="0"/>
              <a:t>XXI. </a:t>
            </a:r>
          </a:p>
          <a:p>
            <a:endParaRPr lang="pt-BR" dirty="0" smtClean="0"/>
          </a:p>
          <a:p>
            <a:endParaRPr lang="pt-BR" dirty="0" smtClean="0"/>
          </a:p>
          <a:p>
            <a:pPr algn="ctr">
              <a:buNone/>
            </a:pPr>
            <a:r>
              <a:rPr lang="pt-BR" dirty="0" smtClean="0"/>
              <a:t>	</a:t>
            </a:r>
            <a:endParaRPr lang="pt-BR" dirty="0" smtClean="0"/>
          </a:p>
          <a:p>
            <a:pPr algn="just">
              <a:buFont typeface="Wingdings" pitchFamily="2" charset="2"/>
              <a:buChar char="ü"/>
            </a:pPr>
            <a:r>
              <a:rPr lang="pt-BR" dirty="0" smtClean="0"/>
              <a:t>	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928662" y="3214686"/>
          <a:ext cx="6786610" cy="2857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86610"/>
              </a:tblGrid>
              <a:tr h="2857520">
                <a:tc>
                  <a:txBody>
                    <a:bodyPr/>
                    <a:lstStyle/>
                    <a:p>
                      <a:pPr algn="just"/>
                      <a:r>
                        <a:rPr lang="pt-BR" sz="2500" b="0" dirty="0" smtClean="0">
                          <a:solidFill>
                            <a:schemeClr val="tx1"/>
                          </a:solidFill>
                        </a:rPr>
                        <a:t>Em 1950, havia cerca de 204 milhões de idosos no mundo. Em 1998, menos de cinco décadas depois, esse contingente alcança 579 milhões de pessoas; um crescimento de quase oito milhões de idosos por ano (Instituto Brasileiro de Geografia e Estatística[IBGE], 2002).</a:t>
                      </a:r>
                      <a:endParaRPr lang="pt-BR" sz="25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5719"/>
          </a:xfrm>
        </p:spPr>
        <p:txBody>
          <a:bodyPr>
            <a:normAutofit fontScale="90000"/>
          </a:bodyPr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357166"/>
            <a:ext cx="7467600" cy="6116786"/>
          </a:xfrm>
        </p:spPr>
        <p:txBody>
          <a:bodyPr>
            <a:normAutofit/>
          </a:bodyPr>
          <a:lstStyle/>
          <a:p>
            <a:r>
              <a:rPr lang="pt-BR" dirty="0" smtClean="0"/>
              <a:t>Busca pela qualidade de vida dessa população;</a:t>
            </a:r>
          </a:p>
          <a:p>
            <a:pPr lvl="2"/>
            <a:r>
              <a:rPr lang="pt-BR" sz="2200" dirty="0" smtClean="0"/>
              <a:t>F</a:t>
            </a:r>
            <a:r>
              <a:rPr lang="pt-BR" sz="2200" dirty="0" smtClean="0"/>
              <a:t>atores </a:t>
            </a:r>
            <a:r>
              <a:rPr lang="pt-BR" sz="2200" dirty="0" smtClean="0"/>
              <a:t>culturais do </a:t>
            </a:r>
            <a:r>
              <a:rPr lang="pt-BR" sz="2200" dirty="0" smtClean="0"/>
              <a:t>indivíduo</a:t>
            </a:r>
          </a:p>
          <a:p>
            <a:pPr lvl="2"/>
            <a:r>
              <a:rPr lang="pt-BR" sz="2200" dirty="0" smtClean="0"/>
              <a:t>Educação </a:t>
            </a:r>
          </a:p>
          <a:p>
            <a:pPr lvl="2"/>
            <a:r>
              <a:rPr lang="pt-BR" sz="2200" dirty="0" smtClean="0"/>
              <a:t>Lazer, etc.</a:t>
            </a:r>
          </a:p>
          <a:p>
            <a:pPr>
              <a:buNone/>
            </a:pPr>
            <a:endParaRPr lang="pt-BR" dirty="0" smtClean="0"/>
          </a:p>
          <a:p>
            <a:pPr algn="just"/>
            <a:r>
              <a:rPr lang="pt-BR" dirty="0" smtClean="0"/>
              <a:t>Qualidade </a:t>
            </a:r>
            <a:r>
              <a:rPr lang="pt-BR" dirty="0" smtClean="0"/>
              <a:t>de </a:t>
            </a:r>
            <a:r>
              <a:rPr lang="pt-BR" dirty="0" smtClean="0"/>
              <a:t>vida: “a percepção </a:t>
            </a:r>
            <a:r>
              <a:rPr lang="pt-BR" dirty="0" smtClean="0"/>
              <a:t>do indivíduo de sua posição na vida, no </a:t>
            </a:r>
            <a:r>
              <a:rPr lang="pt-BR" dirty="0" smtClean="0"/>
              <a:t>contexto da </a:t>
            </a:r>
            <a:r>
              <a:rPr lang="pt-BR" dirty="0" smtClean="0"/>
              <a:t>cultura e sistema de valores nos quais ele vive e </a:t>
            </a:r>
            <a:r>
              <a:rPr lang="pt-BR" dirty="0" smtClean="0"/>
              <a:t>em relação </a:t>
            </a:r>
            <a:r>
              <a:rPr lang="pt-BR" dirty="0" smtClean="0"/>
              <a:t>aos seus objetivos, expectativas, padrões e preocupações</a:t>
            </a:r>
            <a:r>
              <a:rPr lang="pt-BR" dirty="0" smtClean="0"/>
              <a:t>”(</a:t>
            </a:r>
            <a:r>
              <a:rPr lang="pt-BR" dirty="0" err="1" smtClean="0"/>
              <a:t>Fleck</a:t>
            </a:r>
            <a:r>
              <a:rPr lang="pt-BR" dirty="0" smtClean="0"/>
              <a:t> </a:t>
            </a:r>
            <a:r>
              <a:rPr lang="pt-BR" dirty="0" err="1" smtClean="0"/>
              <a:t>et</a:t>
            </a:r>
            <a:r>
              <a:rPr lang="pt-BR" dirty="0" smtClean="0"/>
              <a:t> al., 2000, p. 179</a:t>
            </a:r>
            <a:r>
              <a:rPr lang="pt-BR" dirty="0" smtClean="0"/>
              <a:t>).</a:t>
            </a:r>
          </a:p>
          <a:p>
            <a:pPr algn="just">
              <a:buNone/>
            </a:pPr>
            <a:endParaRPr lang="pt-BR" dirty="0" smtClean="0"/>
          </a:p>
          <a:p>
            <a:pPr algn="just"/>
            <a:r>
              <a:rPr lang="pt-BR" dirty="0" smtClean="0"/>
              <a:t>Conforme (NERI, 2008) é preciso descobrir virtudes na velhice e envelhecer com qualidade de vida individual e social, haja vista que corresponde a um fator biopsicossocial.</a:t>
            </a:r>
            <a:endParaRPr lang="pt-BR" dirty="0" smtClean="0"/>
          </a:p>
        </p:txBody>
      </p:sp>
      <p:sp>
        <p:nvSpPr>
          <p:cNvPr id="6" name="Chave esquerda 5"/>
          <p:cNvSpPr/>
          <p:nvPr/>
        </p:nvSpPr>
        <p:spPr>
          <a:xfrm>
            <a:off x="1071538" y="1000108"/>
            <a:ext cx="214314" cy="1143008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296842"/>
          </a:xfrm>
        </p:spPr>
        <p:txBody>
          <a:bodyPr>
            <a:normAutofit fontScale="90000"/>
          </a:bodyPr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500042"/>
            <a:ext cx="7467600" cy="597391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pt-BR" dirty="0" smtClean="0"/>
              <a:t>Frutuoso (1999)       aumento da qualidade de vida e da longevidade em idosos que apresentam vida social </a:t>
            </a:r>
            <a:r>
              <a:rPr lang="pt-BR" dirty="0" smtClean="0"/>
              <a:t>intensa,</a:t>
            </a:r>
          </a:p>
          <a:p>
            <a:pPr algn="ctr">
              <a:buNone/>
            </a:pPr>
            <a:endParaRPr lang="pt-BR" dirty="0" smtClean="0"/>
          </a:p>
          <a:p>
            <a:pPr algn="ctr">
              <a:buNone/>
            </a:pPr>
            <a:r>
              <a:rPr lang="pt-BR" dirty="0" smtClean="0"/>
              <a:t>Relacionamentos sociais</a:t>
            </a:r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ctr">
              <a:buNone/>
            </a:pPr>
            <a:r>
              <a:rPr lang="pt-BR" dirty="0" smtClean="0"/>
              <a:t>R</a:t>
            </a:r>
            <a:r>
              <a:rPr lang="pt-BR" dirty="0" smtClean="0"/>
              <a:t>elação direta</a:t>
            </a:r>
          </a:p>
          <a:p>
            <a:pPr algn="ctr">
              <a:buNone/>
            </a:pPr>
            <a:endParaRPr lang="pt-BR" dirty="0" smtClean="0"/>
          </a:p>
          <a:p>
            <a:pPr algn="ctr">
              <a:buNone/>
            </a:pPr>
            <a:r>
              <a:rPr lang="pt-BR" dirty="0" smtClean="0"/>
              <a:t> </a:t>
            </a:r>
          </a:p>
          <a:p>
            <a:pPr algn="ctr">
              <a:buNone/>
            </a:pPr>
            <a:r>
              <a:rPr lang="pt-BR" dirty="0" smtClean="0"/>
              <a:t> Qualidade </a:t>
            </a:r>
            <a:r>
              <a:rPr lang="pt-BR" dirty="0" smtClean="0"/>
              <a:t>de vida e capacidade funcional </a:t>
            </a:r>
            <a:endParaRPr lang="pt-BR" dirty="0" smtClean="0"/>
          </a:p>
          <a:p>
            <a:pPr algn="just">
              <a:buNone/>
            </a:pPr>
            <a:endParaRPr lang="pt-BR" dirty="0" smtClean="0"/>
          </a:p>
          <a:p>
            <a:pPr algn="just"/>
            <a:r>
              <a:rPr lang="pt-BR" dirty="0" smtClean="0"/>
              <a:t>Esses </a:t>
            </a:r>
            <a:r>
              <a:rPr lang="pt-BR" dirty="0" smtClean="0"/>
              <a:t>dados sustentam a importância dos relacionamentos sociais para o bem-estar físico e mental na velhice e, conseqüentemente, para uma vida com qualidade.</a:t>
            </a:r>
          </a:p>
          <a:p>
            <a:endParaRPr lang="pt-BR" dirty="0"/>
          </a:p>
        </p:txBody>
      </p:sp>
      <p:sp>
        <p:nvSpPr>
          <p:cNvPr id="5" name="Seta para baixo 4"/>
          <p:cNvSpPr/>
          <p:nvPr/>
        </p:nvSpPr>
        <p:spPr>
          <a:xfrm>
            <a:off x="3643306" y="2285992"/>
            <a:ext cx="785818" cy="7143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6" name="Seta para baixo 5"/>
          <p:cNvSpPr/>
          <p:nvPr/>
        </p:nvSpPr>
        <p:spPr>
          <a:xfrm>
            <a:off x="3643306" y="3429000"/>
            <a:ext cx="785818" cy="7143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7" name="Seta para a direita 6"/>
          <p:cNvSpPr/>
          <p:nvPr/>
        </p:nvSpPr>
        <p:spPr>
          <a:xfrm>
            <a:off x="3000364" y="571480"/>
            <a:ext cx="500066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sz="4000" dirty="0" smtClean="0"/>
              <a:t>UNATI</a:t>
            </a:r>
            <a:endParaRPr lang="pt-BR" sz="40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t-BR" dirty="0" smtClean="0"/>
              <a:t>O primeiro espaço criado para realização de atividades educativas e culturais para idosos foi em São Paulo no ano de 1963, no SESC (Serviço Social do Comércio).</a:t>
            </a:r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Primeiro Programa de Extensão </a:t>
            </a:r>
            <a:r>
              <a:rPr lang="pt-BR" dirty="0" err="1" smtClean="0"/>
              <a:t>Universitario</a:t>
            </a:r>
            <a:r>
              <a:rPr lang="pt-BR" dirty="0" smtClean="0"/>
              <a:t> Brasileiro denominado como NETI (Núcleo de Estudos da Terceira Idade) surgiu em Santa Catarina na Universidade Federal.</a:t>
            </a:r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UNATI – Universidade Aberta à Terceira Idade.</a:t>
            </a:r>
          </a:p>
          <a:p>
            <a:pPr algn="r">
              <a:buNone/>
            </a:pPr>
            <a:r>
              <a:rPr lang="pt-BR" dirty="0" err="1" smtClean="0"/>
              <a:t>Kieka</a:t>
            </a:r>
            <a:r>
              <a:rPr lang="pt-BR" dirty="0" smtClean="0"/>
              <a:t> </a:t>
            </a:r>
            <a:r>
              <a:rPr lang="pt-BR" dirty="0" err="1" smtClean="0"/>
              <a:t>Inouye</a:t>
            </a:r>
            <a:r>
              <a:rPr lang="pt-BR" dirty="0" smtClean="0"/>
              <a:t> (2011)</a:t>
            </a:r>
            <a:endParaRPr lang="pt-B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3600" dirty="0" err="1" smtClean="0"/>
              <a:t>Unati</a:t>
            </a:r>
            <a:r>
              <a:rPr lang="pt-BR" sz="3600" dirty="0" smtClean="0"/>
              <a:t>  na puc-go</a:t>
            </a:r>
            <a:endParaRPr lang="pt-BR" sz="36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Foi instituída em 1992 com o Programa de Gerontologia Social ;</a:t>
            </a:r>
          </a:p>
          <a:p>
            <a:pPr>
              <a:buNone/>
            </a:pPr>
            <a:endParaRPr lang="pt-BR" dirty="0" smtClean="0"/>
          </a:p>
          <a:p>
            <a:r>
              <a:rPr lang="pt-BR" dirty="0" smtClean="0"/>
              <a:t>Tem como objetivos:</a:t>
            </a:r>
          </a:p>
          <a:p>
            <a:pPr lvl="1"/>
            <a:r>
              <a:rPr lang="pt-BR" dirty="0" smtClean="0"/>
              <a:t>Possibilitar aos idosos o acesso à universidade na perspectiva de educação continuada;</a:t>
            </a:r>
          </a:p>
          <a:p>
            <a:pPr lvl="1"/>
            <a:r>
              <a:rPr lang="pt-BR" dirty="0" smtClean="0"/>
              <a:t>Contribuir na responsabilidade social</a:t>
            </a:r>
          </a:p>
          <a:p>
            <a:pPr lvl="1"/>
            <a:r>
              <a:rPr lang="pt-BR" dirty="0" smtClean="0"/>
              <a:t>Resgatar a cidadania e desenvolvimento do espírito de convivência</a:t>
            </a:r>
          </a:p>
          <a:p>
            <a:pPr lvl="1"/>
            <a:r>
              <a:rPr lang="pt-BR" dirty="0" smtClean="0"/>
              <a:t>Estimular o envelhecimento ativo e saudável.</a:t>
            </a:r>
            <a:endParaRPr lang="pt-B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sz="4000" dirty="0" smtClean="0"/>
              <a:t>objetivo</a:t>
            </a:r>
            <a:endParaRPr lang="pt-BR" sz="40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endParaRPr lang="pt-BR" dirty="0" smtClean="0"/>
          </a:p>
          <a:p>
            <a:pPr algn="just">
              <a:buNone/>
            </a:pPr>
            <a:endParaRPr lang="pt-BR" dirty="0" smtClean="0"/>
          </a:p>
          <a:p>
            <a:pPr algn="just"/>
            <a:r>
              <a:rPr lang="pt-BR" dirty="0" smtClean="0"/>
              <a:t>Verificar </a:t>
            </a:r>
            <a:r>
              <a:rPr lang="pt-BR" dirty="0" smtClean="0"/>
              <a:t>a importância da Universidade Aberta à Terceira Idade (UNATI PUC-GO) como elemento modificador da saúde dos idosos </a:t>
            </a:r>
            <a:r>
              <a:rPr lang="pt-BR" dirty="0" err="1" smtClean="0"/>
              <a:t>frequentadores</a:t>
            </a:r>
            <a:r>
              <a:rPr lang="pt-BR" dirty="0" smtClean="0"/>
              <a:t> do programa; e correlacionar a relevância das oficinas na qualidade de vida dos idosos.</a:t>
            </a:r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METODOLOGIA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t-BR" dirty="0" smtClean="0"/>
              <a:t>Busca bibliográfica; </a:t>
            </a:r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A </a:t>
            </a:r>
            <a:r>
              <a:rPr lang="pt-BR" dirty="0" smtClean="0"/>
              <a:t>amostra foi composta de 20 participantes de ambos os sexos entre 55 a 85 anos de idade da UNATI </a:t>
            </a:r>
            <a:r>
              <a:rPr lang="pt-BR" dirty="0" smtClean="0"/>
              <a:t>PUC-GO;</a:t>
            </a:r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Escala de Hamilton, Termo </a:t>
            </a:r>
            <a:r>
              <a:rPr lang="pt-BR" dirty="0" smtClean="0"/>
              <a:t>de Consentimento Livre Esclarecido, Questionário sócio-demográfico Item Tempo de </a:t>
            </a:r>
            <a:r>
              <a:rPr lang="pt-BR" dirty="0" smtClean="0"/>
              <a:t>UNATI;</a:t>
            </a:r>
          </a:p>
          <a:p>
            <a:pPr algn="just">
              <a:buNone/>
            </a:pPr>
            <a:endParaRPr lang="pt-BR" dirty="0" smtClean="0"/>
          </a:p>
          <a:p>
            <a:pPr algn="just"/>
            <a:r>
              <a:rPr lang="pt-BR" dirty="0" smtClean="0"/>
              <a:t>Pesquisa matriz </a:t>
            </a:r>
            <a:r>
              <a:rPr lang="pt-BR" sz="2000" dirty="0" smtClean="0"/>
              <a:t>- </a:t>
            </a:r>
            <a:r>
              <a:rPr lang="pt-BR" sz="2000" b="1" cap="small" dirty="0" smtClean="0"/>
              <a:t>A técnica da auto-apresentação do </a:t>
            </a:r>
            <a:r>
              <a:rPr lang="pt-BR" sz="2000" b="1" cap="small" dirty="0" err="1" smtClean="0"/>
              <a:t>psicodrama</a:t>
            </a:r>
            <a:r>
              <a:rPr lang="pt-BR" sz="2000" b="1" cap="small" dirty="0" smtClean="0"/>
              <a:t> como instrumento de diagnóstico de </a:t>
            </a:r>
            <a:r>
              <a:rPr lang="pt-BR" sz="2000" b="1" cap="small" dirty="0" smtClean="0"/>
              <a:t>Depressão.</a:t>
            </a:r>
            <a:endParaRPr lang="pt-BR" sz="2000" dirty="0" smtClean="0"/>
          </a:p>
          <a:p>
            <a:pPr algn="just"/>
            <a:endParaRPr lang="pt-BR" dirty="0" smtClean="0"/>
          </a:p>
          <a:p>
            <a:pPr algn="just"/>
            <a:endParaRPr lang="pt-B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Resultados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Amostra : 20 idosos.</a:t>
            </a:r>
          </a:p>
          <a:p>
            <a:pPr lvl="2">
              <a:buNone/>
            </a:pPr>
            <a:endParaRPr lang="pt-BR" sz="2200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r>
              <a:rPr lang="pt-BR" dirty="0" smtClean="0"/>
              <a:t>Tempo de </a:t>
            </a:r>
            <a:r>
              <a:rPr lang="pt-BR" dirty="0" err="1" smtClean="0"/>
              <a:t>Unati</a:t>
            </a:r>
            <a:r>
              <a:rPr lang="pt-BR" dirty="0" smtClean="0"/>
              <a:t>.</a:t>
            </a:r>
          </a:p>
          <a:p>
            <a:pPr lvl="2"/>
            <a:r>
              <a:rPr lang="pt-BR" dirty="0" smtClean="0"/>
              <a:t>Média 3 a 4 anos</a:t>
            </a:r>
          </a:p>
          <a:p>
            <a:pPr lvl="2"/>
            <a:endParaRPr lang="pt-BR" dirty="0" smtClean="0"/>
          </a:p>
          <a:p>
            <a:pPr lvl="2"/>
            <a:endParaRPr lang="pt-BR" dirty="0" smtClean="0"/>
          </a:p>
        </p:txBody>
      </p:sp>
      <p:graphicFrame>
        <p:nvGraphicFramePr>
          <p:cNvPr id="8" name="Gráfico 7"/>
          <p:cNvGraphicFramePr/>
          <p:nvPr/>
        </p:nvGraphicFramePr>
        <p:xfrm>
          <a:off x="1357290" y="2214554"/>
          <a:ext cx="6096000" cy="35004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lcão Envidraçado">
  <a:themeElements>
    <a:clrScheme name="Balcão Envidraçado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Balcão Envidraçado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Balcão Envidraçad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145</TotalTime>
  <Words>1031</Words>
  <Application>Microsoft Office PowerPoint</Application>
  <PresentationFormat>Apresentação na tela (4:3)</PresentationFormat>
  <Paragraphs>117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16</vt:i4>
      </vt:variant>
    </vt:vector>
  </HeadingPairs>
  <TitlesOfParts>
    <vt:vector size="17" baseType="lpstr">
      <vt:lpstr>Balcão Envidraçado</vt:lpstr>
      <vt:lpstr>A UNATI COMO QUALIDADE DE VIDA NO PROCESSO DO ENVELHECER</vt:lpstr>
      <vt:lpstr>Envelhecimento</vt:lpstr>
      <vt:lpstr>Slide 3</vt:lpstr>
      <vt:lpstr>Slide 4</vt:lpstr>
      <vt:lpstr>UNATI</vt:lpstr>
      <vt:lpstr>Unati  na puc-go</vt:lpstr>
      <vt:lpstr>objetivo</vt:lpstr>
      <vt:lpstr>METODOLOGIA</vt:lpstr>
      <vt:lpstr>Resultados</vt:lpstr>
      <vt:lpstr>Slide 10</vt:lpstr>
      <vt:lpstr>Slide 11</vt:lpstr>
      <vt:lpstr>Escala de Hamilton</vt:lpstr>
      <vt:lpstr>Considerações Finais</vt:lpstr>
      <vt:lpstr>Considerações Finais</vt:lpstr>
      <vt:lpstr>Referências</vt:lpstr>
      <vt:lpstr>A UNATI COMO QUALIDADE DE VIDA NO PROCESSO DO ENVELHECER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UNATI COMO QUALIDADE DE VIDA NO PROCESSO DO ENVELHECER</dc:title>
  <dc:creator>Adimin</dc:creator>
  <cp:lastModifiedBy>Adimin</cp:lastModifiedBy>
  <cp:revision>22</cp:revision>
  <dcterms:created xsi:type="dcterms:W3CDTF">2013-06-14T14:02:49Z</dcterms:created>
  <dcterms:modified xsi:type="dcterms:W3CDTF">2013-06-14T16:27:57Z</dcterms:modified>
</cp:coreProperties>
</file>