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4" r:id="rId6"/>
    <p:sldId id="265" r:id="rId7"/>
    <p:sldId id="266" r:id="rId8"/>
    <p:sldId id="267" r:id="rId9"/>
    <p:sldId id="268" r:id="rId10"/>
    <p:sldId id="261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88" r:id="rId19"/>
    <p:sldId id="277" r:id="rId20"/>
    <p:sldId id="278" r:id="rId21"/>
    <p:sldId id="279" r:id="rId22"/>
    <p:sldId id="280" r:id="rId23"/>
    <p:sldId id="262" r:id="rId24"/>
    <p:sldId id="281" r:id="rId25"/>
    <p:sldId id="282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ORMA&#199;&#195;O%20ACADEMICA\3%20-%20MESTRADO\DISSERTA&#199;&#195;O\DISSERTA&#199;&#195;O%20WANESSA\TABULA&#199;&#195;O%20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ORMA&#199;&#195;O%20ACADEMICA\3%20-%20MESTRADO\DISSERTA&#199;&#195;O\DISSERTA&#199;&#195;O%20WANESSA\TABULA&#199;&#195;O%20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ORMA&#199;&#195;O%20ACADEMICA\3%20-%20MESTRADO\DISSERTA&#199;&#195;O\DISSERTA&#199;&#195;O%20WANESSA\TABULA&#199;&#195;O%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'GRUPO GESTORES'!$B$168:$B$170</c:f>
              <c:strCache>
                <c:ptCount val="3"/>
                <c:pt idx="0">
                  <c:v>SIM</c:v>
                </c:pt>
                <c:pt idx="1">
                  <c:v>NAO</c:v>
                </c:pt>
                <c:pt idx="2">
                  <c:v>EM PARTE</c:v>
                </c:pt>
              </c:strCache>
            </c:strRef>
          </c:cat>
          <c:val>
            <c:numRef>
              <c:f>'GRUPO GESTORES'!$C$168:$C$170</c:f>
              <c:numCache>
                <c:formatCode>General</c:formatCode>
                <c:ptCount val="3"/>
                <c:pt idx="0">
                  <c:v>8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</c:ser>
        <c:shape val="box"/>
        <c:axId val="34063104"/>
        <c:axId val="34064640"/>
        <c:axId val="0"/>
      </c:bar3DChart>
      <c:catAx>
        <c:axId val="34063104"/>
        <c:scaling>
          <c:orientation val="minMax"/>
        </c:scaling>
        <c:axPos val="b"/>
        <c:tickLblPos val="nextTo"/>
        <c:crossAx val="34064640"/>
        <c:crosses val="autoZero"/>
        <c:auto val="1"/>
        <c:lblAlgn val="ctr"/>
        <c:lblOffset val="100"/>
      </c:catAx>
      <c:valAx>
        <c:axId val="34064640"/>
        <c:scaling>
          <c:orientation val="minMax"/>
        </c:scaling>
        <c:axPos val="l"/>
        <c:majorGridlines/>
        <c:numFmt formatCode="General" sourceLinked="1"/>
        <c:tickLblPos val="nextTo"/>
        <c:crossAx val="34063104"/>
        <c:crosses val="autoZero"/>
        <c:crossBetween val="between"/>
      </c:valAx>
    </c:plotArea>
    <c:plotVisOnly val="1"/>
  </c:chart>
  <c:spPr>
    <a:effectLst>
      <a:outerShdw blurRad="50800" dist="50800" dir="5400000" algn="ctr" rotWithShape="0">
        <a:schemeClr val="bg1"/>
      </a:outerShdw>
    </a:effectLst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view3D>
      <c:rAngAx val="1"/>
    </c:view3D>
    <c:plotArea>
      <c:layout>
        <c:manualLayout>
          <c:layoutTarget val="inner"/>
          <c:xMode val="edge"/>
          <c:yMode val="edge"/>
          <c:x val="7.3407510487746436E-2"/>
          <c:y val="6.6444622255899588E-2"/>
          <c:w val="0.91108974906719076"/>
          <c:h val="0.52653506105750059"/>
        </c:manualLayout>
      </c:layout>
      <c:bar3DChart>
        <c:barDir val="col"/>
        <c:grouping val="clustered"/>
        <c:ser>
          <c:idx val="0"/>
          <c:order val="0"/>
          <c:cat>
            <c:strRef>
              <c:f>'GRUPO GESTORES'!$B$109:$B$118</c:f>
              <c:strCache>
                <c:ptCount val="10"/>
                <c:pt idx="0">
                  <c:v>2.1 PNI</c:v>
                </c:pt>
                <c:pt idx="1">
                  <c:v>2.2 ESTATUTO DO IDOSO</c:v>
                </c:pt>
                <c:pt idx="2">
                  <c:v>2.3 PNAS </c:v>
                </c:pt>
                <c:pt idx="3">
                  <c:v>2.4 POLITICA INTERNACIONAL ENVELHC.</c:v>
                </c:pt>
                <c:pt idx="4">
                  <c:v>2.5 PLANO DE AÇÃO-VIOLENCIA</c:v>
                </c:pt>
                <c:pt idx="5">
                  <c:v>2.6   2.1+2.2</c:v>
                </c:pt>
                <c:pt idx="6">
                  <c:v>2.7   2.1+2.2+2.4+2.5</c:v>
                </c:pt>
                <c:pt idx="7">
                  <c:v>2.8   2.2+2.3+2.5</c:v>
                </c:pt>
                <c:pt idx="8">
                  <c:v>2.9   NENHUM</c:v>
                </c:pt>
                <c:pt idx="9">
                  <c:v>2.10  CONHEÇO TODOS</c:v>
                </c:pt>
              </c:strCache>
            </c:strRef>
          </c:cat>
          <c:val>
            <c:numRef>
              <c:f>'GRUPO GESTORES'!$C$109:$C$118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4</c:v>
                </c:pt>
              </c:numCache>
            </c:numRef>
          </c:val>
        </c:ser>
        <c:shape val="box"/>
        <c:axId val="36267904"/>
        <c:axId val="36269440"/>
        <c:axId val="0"/>
      </c:bar3DChart>
      <c:catAx>
        <c:axId val="36267904"/>
        <c:scaling>
          <c:orientation val="minMax"/>
        </c:scaling>
        <c:axPos val="b"/>
        <c:tickLblPos val="nextTo"/>
        <c:crossAx val="36269440"/>
        <c:crosses val="autoZero"/>
        <c:auto val="1"/>
        <c:lblAlgn val="ctr"/>
        <c:lblOffset val="100"/>
      </c:catAx>
      <c:valAx>
        <c:axId val="36269440"/>
        <c:scaling>
          <c:orientation val="minMax"/>
        </c:scaling>
        <c:axPos val="l"/>
        <c:majorGridlines/>
        <c:numFmt formatCode="General" sourceLinked="1"/>
        <c:tickLblPos val="nextTo"/>
        <c:crossAx val="36267904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'GRUPO GESTORES'!$B$176:$B$178</c:f>
              <c:strCache>
                <c:ptCount val="3"/>
                <c:pt idx="0">
                  <c:v>SIM</c:v>
                </c:pt>
                <c:pt idx="1">
                  <c:v>NAO</c:v>
                </c:pt>
                <c:pt idx="2">
                  <c:v>EM PARTE</c:v>
                </c:pt>
              </c:strCache>
            </c:strRef>
          </c:cat>
          <c:val>
            <c:numRef>
              <c:f>'GRUPO GESTORES'!$C$176:$C$178</c:f>
              <c:numCache>
                <c:formatCode>General</c:formatCode>
                <c:ptCount val="3"/>
                <c:pt idx="0">
                  <c:v>3</c:v>
                </c:pt>
                <c:pt idx="1">
                  <c:v>9</c:v>
                </c:pt>
                <c:pt idx="2">
                  <c:v>3</c:v>
                </c:pt>
              </c:numCache>
            </c:numRef>
          </c:val>
        </c:ser>
        <c:shape val="box"/>
        <c:axId val="36277248"/>
        <c:axId val="36291328"/>
        <c:axId val="0"/>
      </c:bar3DChart>
      <c:catAx>
        <c:axId val="36277248"/>
        <c:scaling>
          <c:orientation val="minMax"/>
        </c:scaling>
        <c:axPos val="b"/>
        <c:tickLblPos val="nextTo"/>
        <c:crossAx val="36291328"/>
        <c:crosses val="autoZero"/>
        <c:auto val="1"/>
        <c:lblAlgn val="ctr"/>
        <c:lblOffset val="100"/>
      </c:catAx>
      <c:valAx>
        <c:axId val="36291328"/>
        <c:scaling>
          <c:orientation val="minMax"/>
        </c:scaling>
        <c:axPos val="l"/>
        <c:majorGridlines/>
        <c:numFmt formatCode="General" sourceLinked="1"/>
        <c:tickLblPos val="nextTo"/>
        <c:crossAx val="36277248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14/06/2013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br/url?sa=i&amp;rct=j&amp;q=mulheres+idosas+e+a+sexualidade&amp;source=images&amp;cd=&amp;cad=rja&amp;docid=5P2MSZGnnz1nLM&amp;tbnid=CQvNROXGOmUa7M:&amp;ved=0CAUQjRw&amp;url=http://noticiascabana.blogspot.com/2011_02_01_archive.html&amp;ei=XLlDUebLGcrs0gHLpYGgCQ&amp;bvm=bv.43828540,d.dmg&amp;psig=AFQjCNGeB_rj78I76aSfqf9YTrBpVh1qIg&amp;ust=1363479083012400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8319400" cy="2683728"/>
          </a:xfrm>
        </p:spPr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chemeClr val="tx1"/>
                </a:solidFill>
                <a:effectLst/>
                <a:latin typeface="+mn-lt"/>
              </a:rPr>
              <a:t>10 ANOS DO ESTATUTO DO IDOSO: AVALIANDO A REALIDADE</a:t>
            </a:r>
            <a:endParaRPr lang="pt-BR" sz="320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683568" y="1268760"/>
            <a:ext cx="7416824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V ENCONTRO CIENTÍFICO </a:t>
            </a:r>
          </a:p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DE </a:t>
            </a:r>
          </a:p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GERONTOLOGIA  SOCIAL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96144"/>
          </a:xfrm>
        </p:spPr>
        <p:txBody>
          <a:bodyPr>
            <a:normAutofit/>
          </a:bodyPr>
          <a:lstStyle/>
          <a:p>
            <a:pPr lvl="0" algn="just"/>
            <a:r>
              <a:rPr lang="pt-BR" sz="2600" b="1" dirty="0" smtClean="0">
                <a:solidFill>
                  <a:schemeClr val="bg1"/>
                </a:solidFill>
              </a:rPr>
              <a:t>PROTEÇÃO SOCIAL PÚBLICA: AFINAL DE QUEM É A RESPONSABILIDADE PELOS IDOSOS ?</a:t>
            </a:r>
            <a:endParaRPr lang="pt-BR" sz="2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628800"/>
            <a:ext cx="8280920" cy="482453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900" dirty="0" smtClean="0"/>
              <a:t>Para debater as questões associadas a proteção social pública </a:t>
            </a:r>
            <a:r>
              <a:rPr lang="pt-BR" sz="2900" u="sng" dirty="0" smtClean="0"/>
              <a:t>torna-se imprescindível defini-la</a:t>
            </a:r>
            <a:r>
              <a:rPr lang="pt-BR" sz="2900" dirty="0" smtClean="0"/>
              <a:t>, uma vez que falta clareza sobre esse conceito. </a:t>
            </a:r>
          </a:p>
          <a:p>
            <a:pPr algn="just"/>
            <a:r>
              <a:rPr lang="pt-BR" sz="2900" dirty="0" smtClean="0"/>
              <a:t>Proteção social é sinônimo de justiça social, mesmo em tempos em que ainda “não era quase usado no século XIX, a ideia dessa justiça foi a base das garantias sociais alemãs que sabemos estarem na origem do nascimento e do desenvolvimento dos sistemas de proteção social” </a:t>
            </a:r>
            <a:r>
              <a:rPr lang="pt-BR" sz="1800" dirty="0" smtClean="0"/>
              <a:t>(EUZEBY, 2008, p.11).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96144"/>
          </a:xfrm>
        </p:spPr>
        <p:txBody>
          <a:bodyPr>
            <a:normAutofit/>
          </a:bodyPr>
          <a:lstStyle/>
          <a:p>
            <a:pPr lvl="0" algn="just"/>
            <a:r>
              <a:rPr lang="pt-BR" sz="2600" b="1" dirty="0" smtClean="0">
                <a:solidFill>
                  <a:schemeClr val="bg1"/>
                </a:solidFill>
              </a:rPr>
              <a:t>PROTEÇÃO SOCIAL PÚBLICA: AFINAL DE QUEM É A RESPONSABILIDADE PELOS IDOSOS ?</a:t>
            </a:r>
            <a:endParaRPr lang="pt-BR" sz="2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772816"/>
            <a:ext cx="8280920" cy="4680520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Para Viana (2007), </a:t>
            </a:r>
          </a:p>
          <a:p>
            <a:pPr algn="just">
              <a:buNone/>
            </a:pPr>
            <a:r>
              <a:rPr lang="pt-BR" sz="2800" dirty="0" smtClean="0"/>
              <a:t>   </a:t>
            </a:r>
          </a:p>
          <a:p>
            <a:pPr algn="just">
              <a:buNone/>
            </a:pPr>
            <a:r>
              <a:rPr lang="pt-BR" sz="2800" dirty="0" smtClean="0"/>
              <a:t>    “no contexto da relação entre “Estado e sociedade capitalista, a política social se expressa como um conjunto de ações e de estratégias para atender as demandas variadas que podem romper o cerco das desigualdades sociais e da naturalização das necessidades humanas”.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96144"/>
          </a:xfrm>
        </p:spPr>
        <p:txBody>
          <a:bodyPr>
            <a:normAutofit/>
          </a:bodyPr>
          <a:lstStyle/>
          <a:p>
            <a:pPr lvl="0" algn="just"/>
            <a:r>
              <a:rPr lang="pt-BR" sz="2600" b="1" dirty="0" smtClean="0">
                <a:solidFill>
                  <a:schemeClr val="bg1"/>
                </a:solidFill>
              </a:rPr>
              <a:t>PROTEÇÃO SOCIAL PÚBLICA: AFINAL DE QUEM É A RESPONSABILIDADE PELOS IDOSOS ?</a:t>
            </a:r>
            <a:endParaRPr lang="pt-BR" sz="2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916832"/>
            <a:ext cx="8280920" cy="4536504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Somente no final da década de 1970 que a expressão política pública, da qual a política social, veio à tona. 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A partir deste momento o Estado foi chamado a assumir uma ação positiva de garantia de direitos e reguladora das relações sociais.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96144"/>
          </a:xfrm>
        </p:spPr>
        <p:txBody>
          <a:bodyPr>
            <a:normAutofit/>
          </a:bodyPr>
          <a:lstStyle/>
          <a:p>
            <a:pPr lvl="0" algn="just"/>
            <a:r>
              <a:rPr lang="pt-BR" sz="2600" b="1" dirty="0" smtClean="0">
                <a:solidFill>
                  <a:schemeClr val="bg1"/>
                </a:solidFill>
              </a:rPr>
              <a:t>PROTEÇÃO SOCIAL PÚBLICA: AFINAL DE QUEM É A RESPONSABILIDADE PELOS IDOSOS ?</a:t>
            </a:r>
            <a:endParaRPr lang="pt-BR" sz="2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4968552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Segundo Pereira (2000), trata-se agora de uma ação que, </a:t>
            </a:r>
          </a:p>
          <a:p>
            <a:pPr algn="just">
              <a:buNone/>
            </a:pPr>
            <a:r>
              <a:rPr lang="pt-BR" sz="2800" dirty="0" smtClean="0"/>
              <a:t>    </a:t>
            </a:r>
          </a:p>
          <a:p>
            <a:pPr algn="just">
              <a:buNone/>
            </a:pPr>
            <a:r>
              <a:rPr lang="pt-BR" sz="2800" dirty="0" smtClean="0"/>
              <a:t>    (...) por ser pública, voltada para todos e comprometendo todos, e não meramente estatal, considerado o núcleo duro do poder estatal, ou o bloco no poder, tem como principal missão zelar pelo interesse público e prover a sociedade de bens públicos como direitos devidos.</a:t>
            </a:r>
            <a:endParaRPr lang="pt-BR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96144"/>
          </a:xfrm>
        </p:spPr>
        <p:txBody>
          <a:bodyPr>
            <a:normAutofit/>
          </a:bodyPr>
          <a:lstStyle/>
          <a:p>
            <a:pPr lvl="0" algn="just"/>
            <a:r>
              <a:rPr lang="pt-BR" sz="2600" b="1" dirty="0" smtClean="0">
                <a:solidFill>
                  <a:schemeClr val="bg1"/>
                </a:solidFill>
              </a:rPr>
              <a:t>PROTEÇÃO SOCIAL PÚBLICA: AFINAL DE QUEM É A RESPONSABILIDADE PELOS IDOSOS ?</a:t>
            </a:r>
            <a:endParaRPr lang="pt-BR" sz="2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844824"/>
            <a:ext cx="8280920" cy="4608512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Sobre a efetividade dos regimes de proteção social, especialmente em relação aos serviços prestados às pessoas idosas, </a:t>
            </a:r>
            <a:r>
              <a:rPr lang="pt-BR" sz="2800" u="sng" dirty="0" smtClean="0"/>
              <a:t>Esping Andersen (2000) denuncia as políticas familiares </a:t>
            </a:r>
            <a:r>
              <a:rPr lang="pt-BR" sz="2800" dirty="0" smtClean="0"/>
              <a:t>como pouco desenvolvidas e influenciadas pelo princípio da subsidiaridade que preconiza a redução da intervenção pública, limitando-a às situações em que fracassaram as redes sociais e/ou familiares (p. 74). </a:t>
            </a:r>
            <a:endParaRPr lang="pt-BR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96144"/>
          </a:xfrm>
        </p:spPr>
        <p:txBody>
          <a:bodyPr>
            <a:normAutofit/>
          </a:bodyPr>
          <a:lstStyle/>
          <a:p>
            <a:pPr lvl="0" algn="just"/>
            <a:r>
              <a:rPr lang="pt-BR" sz="2600" b="1" dirty="0" smtClean="0">
                <a:solidFill>
                  <a:schemeClr val="bg1"/>
                </a:solidFill>
              </a:rPr>
              <a:t>PROTEÇÃO SOCIAL PÚBLICA: AFINAL DE QUEM É A RESPONSABILIDADE PELOS IDOSOS ?</a:t>
            </a:r>
            <a:endParaRPr lang="pt-BR" sz="26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628800"/>
            <a:ext cx="8352928" cy="48965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800" dirty="0" smtClean="0"/>
              <a:t>O chamado modelo familiarista pressupõe que as unidades familiares assumam a responsabilidade principal pelo bem-estar de seus membros diante da escassez ou mesmo ausência de políticas de atenção e de serviços voltados aos idosos (VIANA, 2007). 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Esse vazio de políticas públicas remete aos debate sobre o papel e a posição da família no contexto da produção e consumo de bem-estar e à identificação dos efeitos produzidos pelas mudanças familiares ocorridas. </a:t>
            </a:r>
            <a:endParaRPr lang="pt-BR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96144"/>
          </a:xfrm>
        </p:spPr>
        <p:txBody>
          <a:bodyPr>
            <a:normAutofit fontScale="90000"/>
          </a:bodyPr>
          <a:lstStyle/>
          <a:p>
            <a:pPr lvl="0"/>
            <a:r>
              <a:rPr lang="pt-BR" sz="2800" b="1" cap="all" dirty="0" smtClean="0">
                <a:solidFill>
                  <a:schemeClr val="bg1"/>
                </a:solidFill>
              </a:rPr>
              <a:t>Um retrato dos gestores responsáveis pelas políticas de efetivação dos direitos dos Idosos em Goiânia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             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700808"/>
            <a:ext cx="8352928" cy="4824536"/>
          </a:xfrm>
        </p:spPr>
        <p:txBody>
          <a:bodyPr>
            <a:normAutofit/>
          </a:bodyPr>
          <a:lstStyle/>
          <a:p>
            <a:pPr algn="just"/>
            <a:r>
              <a:rPr lang="pt-BR" sz="2700" dirty="0" smtClean="0"/>
              <a:t>O modelo de gestão de uma cidade reflete-se diretamente na vida de seus cidadãos, de forma positiva ou negativa. </a:t>
            </a:r>
          </a:p>
          <a:p>
            <a:pPr algn="just"/>
            <a:r>
              <a:rPr lang="pt-BR" sz="2700" dirty="0" smtClean="0"/>
              <a:t>As propostas, projetos e políticas públicas destinadas a atender às necessidades da população são resultantes desse modelo. As mudanças pelas quais o país vem sofrendo em detrimento das alterações na pirâmide etária, requer uma revisão em todos os âmbitos da sociedade, partindo do Estado e seus gestores. </a:t>
            </a:r>
            <a:endParaRPr lang="pt-BR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96144"/>
          </a:xfrm>
        </p:spPr>
        <p:txBody>
          <a:bodyPr>
            <a:normAutofit fontScale="90000"/>
          </a:bodyPr>
          <a:lstStyle/>
          <a:p>
            <a:pPr lvl="0"/>
            <a:r>
              <a:rPr lang="pt-BR" sz="2800" b="1" cap="all" dirty="0" smtClean="0">
                <a:solidFill>
                  <a:schemeClr val="bg1"/>
                </a:solidFill>
              </a:rPr>
              <a:t>Um retrato dos gestores responsáveis pelas políticas de efetivação dos direitos dos Idosos em Goiânia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             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96855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 smtClean="0"/>
              <a:t>Para tanto, pretendo apresentar a entrevista realizada com os gestores cujos mandatos ocorreram entre os anos de 2003 a 2010, período da promulgação do Estatuto do Idoso, no Brasil.</a:t>
            </a:r>
          </a:p>
          <a:p>
            <a:pPr algn="just"/>
            <a:r>
              <a:rPr lang="pt-BR" sz="2800" dirty="0" smtClean="0"/>
              <a:t>Na tentativa de conhecer melhor a opinião dessa categoria, foram-lhes apresentadas questões relativas às políticas específicas de atenção ao idoso, às mudanças ocorridas após a instituição do Estatuto do Idoso e demais documentos, assim como as ações e programas realizados por cada órgão pesquisado.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1296144"/>
          </a:xfrm>
        </p:spPr>
        <p:txBody>
          <a:bodyPr>
            <a:normAutofit fontScale="90000"/>
          </a:bodyPr>
          <a:lstStyle/>
          <a:p>
            <a:pPr lvl="0"/>
            <a:r>
              <a:rPr lang="pt-BR" sz="2800" b="1" cap="all" dirty="0" smtClean="0">
                <a:solidFill>
                  <a:schemeClr val="bg1"/>
                </a:solidFill>
              </a:rPr>
              <a:t>Um retrato dos gestores responsáveis pelas políticas de efetivação dos direitos dos Idosos em Goiânia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              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700808"/>
            <a:ext cx="8352928" cy="4824536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Foram entrevistados quinze gestores vinculados a órgãos governamentais, tais como: saúde, educação, cultura, esporte, lazer, profissionalização, trabalho, previdência social, assistência social, habitação, transporte. </a:t>
            </a:r>
          </a:p>
          <a:p>
            <a:pPr algn="just"/>
            <a:r>
              <a:rPr lang="pt-BR" sz="2800" dirty="0" smtClean="0"/>
              <a:t>Também foram informantes da pesquisa as coordenadoras do grupo social do Jardim América e do grupo do Jardim Novo Mundo, representantes dos Conselhos Estadual e Municipal do Idoso e do Ministério Público. </a:t>
            </a:r>
            <a:endParaRPr lang="pt-BR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1296144"/>
          </a:xfrm>
        </p:spPr>
        <p:txBody>
          <a:bodyPr>
            <a:normAutofit fontScale="90000"/>
          </a:bodyPr>
          <a:lstStyle/>
          <a:p>
            <a:pPr lvl="0" algn="ctr"/>
            <a:r>
              <a:rPr lang="pt-BR" sz="3100" b="1" dirty="0" smtClean="0">
                <a:solidFill>
                  <a:schemeClr val="bg1"/>
                </a:solidFill>
              </a:rPr>
              <a:t>Perfil dos gestores municipais por formação profissional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              </a:t>
            </a:r>
            <a:endParaRPr lang="pt-BR" sz="28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819275" y="2491105"/>
          <a:ext cx="5505450" cy="1875790"/>
        </p:xfrm>
        <a:graphic>
          <a:graphicData uri="http://schemas.openxmlformats.org/drawingml/2006/table">
            <a:tbl>
              <a:tblPr/>
              <a:tblGrid>
                <a:gridCol w="5505450"/>
              </a:tblGrid>
              <a:tr h="18757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5" name="Gráfico 20"/>
          <p:cNvPicPr>
            <a:picLocks noChangeAspect="1" noChangeArrowheads="1"/>
          </p:cNvPicPr>
          <p:nvPr/>
        </p:nvPicPr>
        <p:blipFill>
          <a:blip r:embed="rId2" cstate="print"/>
          <a:srcRect r="-46" b="-151"/>
          <a:stretch>
            <a:fillRect/>
          </a:stretch>
        </p:blipFill>
        <p:spPr bwMode="auto">
          <a:xfrm>
            <a:off x="611560" y="1772816"/>
            <a:ext cx="7812360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Apresentação 		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4400" b="1" u="sng" dirty="0" smtClean="0">
                <a:solidFill>
                  <a:schemeClr val="bg1"/>
                </a:solidFill>
              </a:rPr>
              <a:t>Wanessa Batista Melo</a:t>
            </a:r>
          </a:p>
          <a:p>
            <a:pPr>
              <a:buNone/>
            </a:pPr>
            <a:endParaRPr lang="pt-BR" dirty="0" smtClean="0"/>
          </a:p>
          <a:p>
            <a:pPr>
              <a:buFont typeface="Wingdings" pitchFamily="2" charset="2"/>
              <a:buChar char="q"/>
            </a:pPr>
            <a:r>
              <a:rPr lang="pt-BR" dirty="0" smtClean="0"/>
              <a:t>Assistente Social</a:t>
            </a:r>
          </a:p>
          <a:p>
            <a:pPr>
              <a:buFont typeface="Wingdings" pitchFamily="2" charset="2"/>
              <a:buChar char="q"/>
            </a:pPr>
            <a:r>
              <a:rPr lang="pt-BR" dirty="0" smtClean="0"/>
              <a:t>Especialista em Saúde do Idoso</a:t>
            </a:r>
          </a:p>
          <a:p>
            <a:pPr>
              <a:buFont typeface="Wingdings" pitchFamily="2" charset="2"/>
              <a:buChar char="q"/>
            </a:pPr>
            <a:r>
              <a:rPr lang="pt-BR" dirty="0" smtClean="0"/>
              <a:t>Mestra em Serviço Social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1296144"/>
          </a:xfrm>
        </p:spPr>
        <p:txBody>
          <a:bodyPr>
            <a:normAutofit fontScale="90000"/>
          </a:bodyPr>
          <a:lstStyle/>
          <a:p>
            <a:pPr lvl="0" algn="ctr"/>
            <a:r>
              <a:rPr lang="pt-BR" sz="2800" b="1" dirty="0" smtClean="0">
                <a:solidFill>
                  <a:schemeClr val="bg1"/>
                </a:solidFill>
              </a:rPr>
              <a:t>Perfil dos gestores municipais por acompanhamento das Políticas de Atenção aos Idosos em Goiânia - GO</a:t>
            </a:r>
            <a:r>
              <a:rPr lang="pt-BR" sz="2800" dirty="0" smtClean="0">
                <a:solidFill>
                  <a:schemeClr val="bg1"/>
                </a:solidFill>
              </a:rPr>
              <a:t/>
            </a:r>
            <a:br>
              <a:rPr lang="pt-BR" sz="2800" dirty="0" smtClean="0">
                <a:solidFill>
                  <a:schemeClr val="bg1"/>
                </a:solidFill>
              </a:rPr>
            </a:br>
            <a:r>
              <a:rPr lang="pt-BR" sz="2800" dirty="0" smtClean="0"/>
              <a:t>              </a:t>
            </a:r>
            <a:endParaRPr lang="pt-BR" sz="2800" dirty="0"/>
          </a:p>
        </p:txBody>
      </p:sp>
      <p:graphicFrame>
        <p:nvGraphicFramePr>
          <p:cNvPr id="5" name="Gráfico 4"/>
          <p:cNvGraphicFramePr/>
          <p:nvPr/>
        </p:nvGraphicFramePr>
        <p:xfrm>
          <a:off x="1115616" y="1844824"/>
          <a:ext cx="662473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1296144"/>
          </a:xfrm>
        </p:spPr>
        <p:txBody>
          <a:bodyPr>
            <a:normAutofit/>
          </a:bodyPr>
          <a:lstStyle/>
          <a:p>
            <a:pPr lvl="0" algn="ctr"/>
            <a:r>
              <a:rPr lang="pt-BR" sz="2400" b="1" dirty="0" smtClean="0">
                <a:solidFill>
                  <a:schemeClr val="bg1"/>
                </a:solidFill>
              </a:rPr>
              <a:t>Perfil dos gestores municipais por conhecimento quanto à legislação específica do </a:t>
            </a:r>
            <a:r>
              <a:rPr lang="pt-BR" sz="2400" b="1" dirty="0" smtClean="0">
                <a:solidFill>
                  <a:schemeClr val="bg1"/>
                </a:solidFill>
              </a:rPr>
              <a:t>Idoso.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              </a:t>
            </a:r>
            <a:endParaRPr lang="pt-BR" sz="2800" dirty="0"/>
          </a:p>
        </p:txBody>
      </p:sp>
      <p:graphicFrame>
        <p:nvGraphicFramePr>
          <p:cNvPr id="4" name="Gráfico 3"/>
          <p:cNvGraphicFramePr/>
          <p:nvPr/>
        </p:nvGraphicFramePr>
        <p:xfrm>
          <a:off x="683568" y="1628801"/>
          <a:ext cx="770485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1296144"/>
          </a:xfrm>
        </p:spPr>
        <p:txBody>
          <a:bodyPr>
            <a:normAutofit fontScale="90000"/>
          </a:bodyPr>
          <a:lstStyle/>
          <a:p>
            <a:pPr lvl="0" algn="ctr"/>
            <a:r>
              <a:rPr lang="pt-BR" sz="2400" b="1" dirty="0" smtClean="0">
                <a:solidFill>
                  <a:schemeClr val="bg1"/>
                </a:solidFill>
              </a:rPr>
              <a:t>Perfil dos gestores municipais por efetivação dos programas e serviços oferecidos ao idoso no município de Goiânia</a:t>
            </a:r>
            <a:r>
              <a:rPr lang="pt-BR" sz="2800" dirty="0" smtClean="0">
                <a:solidFill>
                  <a:schemeClr val="bg1"/>
                </a:solidFill>
              </a:rPr>
              <a:t/>
            </a:r>
            <a:br>
              <a:rPr lang="pt-BR" sz="2800" dirty="0" smtClean="0">
                <a:solidFill>
                  <a:schemeClr val="bg1"/>
                </a:solidFill>
              </a:rPr>
            </a:br>
            <a:r>
              <a:rPr lang="pt-BR" sz="2800" dirty="0" smtClean="0">
                <a:solidFill>
                  <a:srgbClr val="FF0000"/>
                </a:solidFill>
              </a:rPr>
              <a:t>              </a:t>
            </a:r>
            <a:endParaRPr lang="pt-BR" sz="2800" dirty="0">
              <a:solidFill>
                <a:srgbClr val="FF0000"/>
              </a:solidFill>
            </a:endParaRPr>
          </a:p>
        </p:txBody>
      </p:sp>
      <p:graphicFrame>
        <p:nvGraphicFramePr>
          <p:cNvPr id="6" name="Gráfico 5"/>
          <p:cNvGraphicFramePr/>
          <p:nvPr/>
        </p:nvGraphicFramePr>
        <p:xfrm>
          <a:off x="827584" y="1556792"/>
          <a:ext cx="727280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467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CONSIDERAÇÕES FINAIS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787208" cy="4525963"/>
          </a:xfrm>
        </p:spPr>
        <p:txBody>
          <a:bodyPr>
            <a:normAutofit/>
          </a:bodyPr>
          <a:lstStyle/>
          <a:p>
            <a:pPr algn="just"/>
            <a:r>
              <a:rPr lang="pt-BR" sz="2700" dirty="0" smtClean="0"/>
              <a:t>Este estudo coloca desafios ao Estado e à sociedade, com o objetivo de repensar as políticas sociais na perspectiva do direito, criando as “condições para libertar o idoso do preconceito e da marginalização, resgatando sua dignidade, propiciando-lhe boa qualidade de vida e convertendo as suas reivindicações em conquistas” (ALBUQUERQUE, 2008, p17).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467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CONSIDERAÇÕES FINAIS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136904" cy="5289451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      A pesquisa revelou, que apesar dos direitos constitucionalmente garantidos a essa população, centenas de idosos ainda vivem em situações de vulnerabilidade social, sem moradia própria, ausência de serviços de saúde de qualidade, sistema de transporte ineficaz, entre outros.</a:t>
            </a:r>
          </a:p>
          <a:p>
            <a:pPr algn="just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 dirty="0" smtClean="0">
                <a:solidFill>
                  <a:srgbClr val="FFFFFF"/>
                </a:solidFill>
              </a:rPr>
              <a:t>	Além desses fatores que comprometem a qualidade de vida com dignidade, o fator cultural apresenta-se como grave, ou seja, há urgência de recuperar e  reelaborar a imagem do envelhecimento como construção social positiva no imaginário coletivo.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467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CONSIDERAÇÕES FINAIS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075240" cy="5145435"/>
          </a:xfrm>
        </p:spPr>
        <p:txBody>
          <a:bodyPr>
            <a:normAutofit/>
          </a:bodyPr>
          <a:lstStyle/>
          <a:p>
            <a:pPr indent="-333375" algn="just">
              <a:lnSpc>
                <a:spcPct val="150000"/>
              </a:lnSpc>
              <a:buClr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" pitchFamily="34" charset="0"/>
              </a:rPr>
              <a:t>  Conclui-se que fatores diversos dificultam o desempenho e a efetivação dos direitos à pessoa idosa no Brasil e em Goiânia. Dentre eles destacam-se:</a:t>
            </a:r>
          </a:p>
          <a:p>
            <a:pPr indent="-333375" algn="just">
              <a:lnSpc>
                <a:spcPct val="150000"/>
              </a:lnSpc>
              <a:buClr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800" dirty="0" smtClean="0">
                <a:solidFill>
                  <a:srgbClr val="FFFFFF"/>
                </a:solidFill>
                <a:latin typeface="Arial" pitchFamily="34" charset="0"/>
              </a:rPr>
              <a:t> a) ausência de conhecimento adequado a respeito das legislações específicas voltadas a pessoa idosa;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467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CONSIDERAÇÕES FINAIS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075240" cy="5145435"/>
          </a:xfrm>
        </p:spPr>
        <p:txBody>
          <a:bodyPr>
            <a:noAutofit/>
          </a:bodyPr>
          <a:lstStyle/>
          <a:p>
            <a:pPr indent="-333375" algn="just">
              <a:lnSpc>
                <a:spcPct val="150000"/>
              </a:lnSpc>
              <a:buClr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dirty="0" smtClean="0">
                <a:solidFill>
                  <a:srgbClr val="FFFFFF"/>
                </a:solidFill>
                <a:latin typeface="Arial" pitchFamily="34" charset="0"/>
              </a:rPr>
              <a:t>  </a:t>
            </a:r>
            <a:r>
              <a:rPr lang="en-US" sz="2600" b="1" dirty="0" smtClean="0">
                <a:solidFill>
                  <a:srgbClr val="FFFFFF"/>
                </a:solidFill>
                <a:latin typeface="Arial" pitchFamily="34" charset="0"/>
              </a:rPr>
              <a:t>b) restrita vontade política do poder público em relação à implementação de políticas públicas de atenção a esse segmento; </a:t>
            </a:r>
          </a:p>
          <a:p>
            <a:pPr indent="-333375" algn="just">
              <a:lnSpc>
                <a:spcPct val="150000"/>
              </a:lnSpc>
              <a:buClr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 dirty="0" smtClean="0">
                <a:solidFill>
                  <a:srgbClr val="FFFFFF"/>
                </a:solidFill>
                <a:latin typeface="Arial" pitchFamily="34" charset="0"/>
              </a:rPr>
              <a:t> c) ausência de prioridades; </a:t>
            </a:r>
          </a:p>
          <a:p>
            <a:pPr indent="-333375" algn="just">
              <a:lnSpc>
                <a:spcPct val="150000"/>
              </a:lnSpc>
              <a:buClr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 dirty="0" smtClean="0">
                <a:solidFill>
                  <a:srgbClr val="FFFFFF"/>
                </a:solidFill>
                <a:latin typeface="Arial" pitchFamily="34" charset="0"/>
              </a:rPr>
              <a:t> d) escassez no repasse de recursos financeiros. </a:t>
            </a:r>
          </a:p>
          <a:p>
            <a:pPr indent="-333375" algn="ctr">
              <a:lnSpc>
                <a:spcPct val="150000"/>
              </a:lnSpc>
              <a:buClr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</a:rPr>
              <a:t>    </a:t>
            </a:r>
            <a:r>
              <a:rPr lang="en-US" sz="2600" u="sng" dirty="0" smtClean="0">
                <a:solidFill>
                  <a:srgbClr val="C00000"/>
                </a:solidFill>
                <a:latin typeface="Arial" pitchFamily="34" charset="0"/>
              </a:rPr>
              <a:t>O conjunto desses fatores restringe o campo dos direitos e das políticas públicas.</a:t>
            </a:r>
          </a:p>
          <a:p>
            <a:endParaRPr lang="pt-BR" sz="2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467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CONSIDERAÇÕES FINAIS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075240" cy="5289451"/>
          </a:xfrm>
        </p:spPr>
        <p:txBody>
          <a:bodyPr>
            <a:noAutofit/>
          </a:bodyPr>
          <a:lstStyle/>
          <a:p>
            <a:pPr algn="just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 dirty="0" smtClean="0">
                <a:solidFill>
                  <a:srgbClr val="FFFFFF"/>
                </a:solidFill>
                <a:cs typeface="Arial" pitchFamily="34" charset="0"/>
              </a:rPr>
              <a:t>    </a:t>
            </a:r>
            <a:r>
              <a:rPr lang="en-US" sz="2600" dirty="0" smtClean="0">
                <a:solidFill>
                  <a:srgbClr val="FFFFFF"/>
                </a:solidFill>
                <a:cs typeface="Arial" pitchFamily="34" charset="0"/>
              </a:rPr>
              <a:t>Com base nas análises apresentadas, percebe-se que ainda há grandes desafios a serem enfrentados. </a:t>
            </a:r>
          </a:p>
          <a:p>
            <a:pPr algn="just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dirty="0" smtClean="0">
                <a:solidFill>
                  <a:srgbClr val="FFFFFF"/>
                </a:solidFill>
                <a:cs typeface="Arial" pitchFamily="34" charset="0"/>
              </a:rPr>
              <a:t>	Um grande desafio é conseguir chamar a atenção do poder público para essa temática, que se concretiza por meio da formulação de políticas públicas voltadas para o atendimento das necessidades desse segmento, aos quais em sua maioria são sempre colocadas em último plano.</a:t>
            </a:r>
          </a:p>
          <a:p>
            <a:endParaRPr lang="pt-BR" sz="2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467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CONSIDERAÇÕES FINAIS</a:t>
            </a: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075240" cy="5289451"/>
          </a:xfrm>
        </p:spPr>
        <p:txBody>
          <a:bodyPr>
            <a:noAutofit/>
          </a:bodyPr>
          <a:lstStyle/>
          <a:p>
            <a:pPr algn="just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 dirty="0" smtClean="0">
                <a:solidFill>
                  <a:srgbClr val="FFFFFF"/>
                </a:solidFill>
                <a:cs typeface="Arial" pitchFamily="34" charset="0"/>
              </a:rPr>
              <a:t>  </a:t>
            </a:r>
            <a:r>
              <a:rPr lang="en-US" sz="2600" dirty="0" smtClean="0">
                <a:solidFill>
                  <a:srgbClr val="CCCCCC"/>
                </a:solidFill>
              </a:rPr>
              <a:t>	 </a:t>
            </a:r>
            <a:r>
              <a:rPr lang="en-US" sz="2600" b="1" dirty="0" smtClean="0">
                <a:solidFill>
                  <a:srgbClr val="FFFFFF"/>
                </a:solidFill>
              </a:rPr>
              <a:t>Há que se fomentar as habilidades de cooperação e interação entre Estado e sociedade, tendo em vista o fortalecimento da legitimidade social e política dessas duas esferas públicas em busca da consolidação de uma institucionalidade normativa e participativa que garanta os direitos preconizados em leis específicas. </a:t>
            </a:r>
          </a:p>
          <a:p>
            <a:pPr algn="just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 dirty="0" smtClean="0">
                <a:solidFill>
                  <a:srgbClr val="FFFFFF"/>
                </a:solidFill>
              </a:rPr>
              <a:t>	</a:t>
            </a:r>
            <a:endParaRPr lang="pt-BR" sz="2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46760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 smtClean="0">
                <a:solidFill>
                  <a:srgbClr val="FF0000"/>
                </a:solidFill>
              </a:rPr>
              <a:t>CONSIDERAÇÕES FINAIS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075240" cy="5289451"/>
          </a:xfrm>
        </p:spPr>
        <p:txBody>
          <a:bodyPr>
            <a:noAutofit/>
          </a:bodyPr>
          <a:lstStyle/>
          <a:p>
            <a:pPr algn="just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 dirty="0" smtClean="0">
                <a:solidFill>
                  <a:srgbClr val="FFFFFF"/>
                </a:solidFill>
                <a:cs typeface="Arial" pitchFamily="34" charset="0"/>
              </a:rPr>
              <a:t>  </a:t>
            </a:r>
            <a:r>
              <a:rPr lang="en-US" sz="2600" dirty="0" smtClean="0">
                <a:solidFill>
                  <a:srgbClr val="CCCCCC"/>
                </a:solidFill>
              </a:rPr>
              <a:t>	</a:t>
            </a:r>
            <a:endParaRPr lang="en-US" sz="2600" b="1" dirty="0" smtClean="0">
              <a:solidFill>
                <a:srgbClr val="FFFFFF"/>
              </a:solidFill>
            </a:endParaRPr>
          </a:p>
          <a:p>
            <a:pPr algn="just">
              <a:lnSpc>
                <a:spcPct val="14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600" b="1" dirty="0" smtClean="0">
                <a:solidFill>
                  <a:srgbClr val="FFFFFF"/>
                </a:solidFill>
              </a:rPr>
              <a:t>	  Por fim, torna-se </a:t>
            </a:r>
            <a:r>
              <a:rPr lang="en-US" sz="2600" b="1" i="1" dirty="0" smtClean="0">
                <a:solidFill>
                  <a:srgbClr val="FFFFFF"/>
                </a:solidFill>
              </a:rPr>
              <a:t>mister</a:t>
            </a:r>
            <a:r>
              <a:rPr lang="en-US" sz="2600" b="1" dirty="0" smtClean="0">
                <a:solidFill>
                  <a:srgbClr val="FFFFFF"/>
                </a:solidFill>
              </a:rPr>
              <a:t> definir a linguagem do direito e incorporar novos princípios e valores culturais como tendência contemporânea tendo em vista a proteção social pública integral dos idosos do país e do município. </a:t>
            </a:r>
          </a:p>
          <a:p>
            <a:endParaRPr lang="pt-BR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velhice é um dom da vida!</a:t>
            </a:r>
            <a:endParaRPr lang="pt-BR" dirty="0"/>
          </a:p>
        </p:txBody>
      </p:sp>
      <p:pic>
        <p:nvPicPr>
          <p:cNvPr id="4" name="irc_mi" descr="http://2.bp.blogspot.com/-oVt2nYkuX4w/TWR_Gf6CMnI/AAAAAAAAAiE/4jWYT-xVQ0I/s1600/PESSOAS%2BIDOSAS.bmp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68760"/>
            <a:ext cx="9144000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6700" dirty="0" smtClean="0"/>
              <a:t>Obrigada!</a:t>
            </a:r>
            <a:r>
              <a:rPr lang="pt-BR" sz="3600" dirty="0" smtClean="0">
                <a:solidFill>
                  <a:srgbClr val="FF0000"/>
                </a:solidFill>
              </a:rPr>
              <a:t/>
            </a:r>
            <a:br>
              <a:rPr lang="pt-BR" sz="3600" dirty="0" smtClean="0">
                <a:solidFill>
                  <a:srgbClr val="FF0000"/>
                </a:solidFill>
              </a:rPr>
            </a:br>
            <a:r>
              <a:rPr lang="pt-BR" sz="3600" dirty="0" smtClean="0">
                <a:solidFill>
                  <a:schemeClr val="bg1"/>
                </a:solidFill>
              </a:rPr>
              <a:t>E-mail: melosocial@hotmail.com</a:t>
            </a:r>
            <a:endParaRPr lang="pt-BR" sz="3600" dirty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284" y="1844824"/>
            <a:ext cx="8330156" cy="45470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496855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700" dirty="0" smtClean="0">
                <a:solidFill>
                  <a:srgbClr val="FFFFFF"/>
                </a:solidFill>
              </a:rPr>
              <a:t>    </a:t>
            </a:r>
            <a:r>
              <a:rPr lang="en-US" sz="2700" u="sng" dirty="0" smtClean="0">
                <a:solidFill>
                  <a:srgbClr val="FFFFFF"/>
                </a:solidFill>
              </a:rPr>
              <a:t>Ainda que a humanidade tenha chegado no século XXI com expressivos avanços no campo da ciência e da tecnologia</a:t>
            </a:r>
            <a:r>
              <a:rPr lang="en-US" sz="2700" dirty="0" smtClean="0">
                <a:solidFill>
                  <a:srgbClr val="FFFFFF"/>
                </a:solidFill>
              </a:rPr>
              <a:t>, com modernização e significativa superação (física e intelectiva) do homem, </a:t>
            </a:r>
            <a:r>
              <a:rPr lang="en-US" sz="2700" u="sng" dirty="0" smtClean="0">
                <a:solidFill>
                  <a:srgbClr val="FFFFFF"/>
                </a:solidFill>
              </a:rPr>
              <a:t>continua lutando por princípios éticos e democráticos que possam garantir dignidade e proteção social pública </a:t>
            </a:r>
            <a:r>
              <a:rPr lang="en-US" sz="2700" dirty="0" smtClean="0">
                <a:solidFill>
                  <a:srgbClr val="FFFFFF"/>
                </a:solidFill>
              </a:rPr>
              <a:t>a uma parcela da população, os idosos, representantes de uma geração que construiu os pilares socioeconômicos e culturais desse país.</a:t>
            </a:r>
            <a:endParaRPr lang="pt-BR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256584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  <a:buClrTx/>
              <a:buNone/>
              <a:tabLst>
                <a:tab pos="0" algn="l"/>
                <a:tab pos="330200" algn="l"/>
                <a:tab pos="709613" algn="l"/>
                <a:tab pos="1433513" algn="l"/>
                <a:tab pos="2159000" algn="l"/>
                <a:tab pos="2881313" algn="l"/>
                <a:tab pos="3605213" algn="l"/>
                <a:tab pos="4329113" algn="l"/>
                <a:tab pos="5053013" algn="l"/>
                <a:tab pos="5776913" algn="l"/>
                <a:tab pos="6502400" algn="l"/>
                <a:tab pos="7224713" algn="l"/>
                <a:tab pos="7948613" algn="l"/>
                <a:tab pos="8672513" algn="l"/>
                <a:tab pos="9396413" algn="l"/>
                <a:tab pos="9420225" algn="l"/>
                <a:tab pos="9869488" algn="l"/>
                <a:tab pos="10321925" algn="l"/>
                <a:tab pos="10779125" algn="l"/>
                <a:tab pos="10779125" algn="l"/>
                <a:tab pos="10780713" algn="l"/>
              </a:tabLst>
              <a:defRPr/>
            </a:pPr>
            <a:r>
              <a:rPr lang="en-US" sz="3200" dirty="0" smtClean="0">
                <a:solidFill>
                  <a:srgbClr val="FFFFFF"/>
                </a:solidFill>
              </a:rPr>
              <a:t>     </a:t>
            </a:r>
            <a:r>
              <a:rPr lang="en-US" sz="3900" u="sng" dirty="0" smtClean="0">
                <a:solidFill>
                  <a:srgbClr val="FFFFFF"/>
                </a:solidFill>
              </a:rPr>
              <a:t>Nas últimas décadas, o envelhecimento da população mundial tornou-se notório</a:t>
            </a:r>
            <a:r>
              <a:rPr lang="en-US" sz="3900" dirty="0" smtClean="0">
                <a:solidFill>
                  <a:srgbClr val="FFFFFF"/>
                </a:solidFill>
              </a:rPr>
              <a:t>, e a proporção de pessoas com sessenta anos ou mais cresceu mais rápido que a de qualquer outra faixa etária. </a:t>
            </a:r>
          </a:p>
          <a:p>
            <a:pPr algn="just">
              <a:lnSpc>
                <a:spcPct val="150000"/>
              </a:lnSpc>
              <a:buClrTx/>
              <a:buNone/>
              <a:tabLst>
                <a:tab pos="0" algn="l"/>
                <a:tab pos="330200" algn="l"/>
                <a:tab pos="709613" algn="l"/>
                <a:tab pos="1433513" algn="l"/>
                <a:tab pos="2159000" algn="l"/>
                <a:tab pos="2881313" algn="l"/>
                <a:tab pos="3605213" algn="l"/>
                <a:tab pos="4329113" algn="l"/>
                <a:tab pos="5053013" algn="l"/>
                <a:tab pos="5776913" algn="l"/>
                <a:tab pos="6502400" algn="l"/>
                <a:tab pos="7224713" algn="l"/>
                <a:tab pos="7948613" algn="l"/>
                <a:tab pos="8672513" algn="l"/>
                <a:tab pos="9396413" algn="l"/>
                <a:tab pos="9420225" algn="l"/>
                <a:tab pos="9869488" algn="l"/>
                <a:tab pos="10321925" algn="l"/>
                <a:tab pos="10779125" algn="l"/>
                <a:tab pos="10779125" algn="l"/>
                <a:tab pos="10780713" algn="l"/>
              </a:tabLst>
              <a:defRPr/>
            </a:pPr>
            <a:r>
              <a:rPr lang="en-US" sz="3900" dirty="0" smtClean="0">
                <a:solidFill>
                  <a:srgbClr val="FFFFFF"/>
                </a:solidFill>
              </a:rPr>
              <a:t>    Contudo, a perspectiva de longevidade e de maior qualidade de vida </a:t>
            </a:r>
            <a:r>
              <a:rPr lang="en-US" sz="3900" u="sng" dirty="0" smtClean="0">
                <a:solidFill>
                  <a:srgbClr val="FFFFFF"/>
                </a:solidFill>
              </a:rPr>
              <a:t>deu-se de maneira diferente em países desenvolvidos e em desenvolvimento</a:t>
            </a:r>
            <a:r>
              <a:rPr lang="en-US" sz="3900" dirty="0" smtClean="0">
                <a:solidFill>
                  <a:srgbClr val="FFFFFF"/>
                </a:solidFill>
              </a:rPr>
              <a:t>, como é o caso do Brasil.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256584"/>
          </a:xfrm>
        </p:spPr>
        <p:txBody>
          <a:bodyPr>
            <a:normAutofit fontScale="62500" lnSpcReduction="20000"/>
          </a:bodyPr>
          <a:lstStyle/>
          <a:p>
            <a:pPr marL="342900" indent="-330200" algn="just">
              <a:lnSpc>
                <a:spcPct val="150000"/>
              </a:lnSpc>
              <a:buClrTx/>
              <a:buNone/>
              <a:tabLst>
                <a:tab pos="342900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9300" algn="l"/>
                <a:tab pos="6286500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8974138" algn="l"/>
                <a:tab pos="9423400" algn="l"/>
                <a:tab pos="9872663" algn="l"/>
                <a:tab pos="10321925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  <a:defRPr/>
            </a:pPr>
            <a:r>
              <a:rPr lang="en-US" sz="3200" dirty="0" smtClean="0">
                <a:solidFill>
                  <a:srgbClr val="FFFFFF"/>
                </a:solidFill>
              </a:rPr>
              <a:t>     </a:t>
            </a:r>
            <a:r>
              <a:rPr lang="en-US" sz="4000" dirty="0" smtClean="0">
                <a:solidFill>
                  <a:srgbClr val="FFFFFF"/>
                </a:solidFill>
              </a:rPr>
              <a:t>No </a:t>
            </a:r>
            <a:r>
              <a:rPr lang="en-US" sz="4000" u="sng" dirty="0" smtClean="0">
                <a:solidFill>
                  <a:srgbClr val="FFFFFF"/>
                </a:solidFill>
              </a:rPr>
              <a:t>caso brasileiro</a:t>
            </a:r>
            <a:r>
              <a:rPr lang="en-US" sz="4000" dirty="0" smtClean="0">
                <a:solidFill>
                  <a:srgbClr val="FFFFFF"/>
                </a:solidFill>
              </a:rPr>
              <a:t>, esse fenômeno teve implicações </a:t>
            </a:r>
            <a:r>
              <a:rPr lang="en-US" sz="4000" u="sng" dirty="0" smtClean="0">
                <a:solidFill>
                  <a:srgbClr val="FFFFFF"/>
                </a:solidFill>
              </a:rPr>
              <a:t>tardias</a:t>
            </a:r>
            <a:r>
              <a:rPr lang="en-US" sz="4000" dirty="0" smtClean="0">
                <a:solidFill>
                  <a:srgbClr val="FFFFFF"/>
                </a:solidFill>
              </a:rPr>
              <a:t> em relação aos países desenvolvidos. </a:t>
            </a:r>
          </a:p>
          <a:p>
            <a:pPr marL="342900" indent="-330200" algn="just">
              <a:lnSpc>
                <a:spcPct val="150000"/>
              </a:lnSpc>
              <a:buClrTx/>
              <a:buNone/>
              <a:tabLst>
                <a:tab pos="342900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9300" algn="l"/>
                <a:tab pos="6286500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8974138" algn="l"/>
                <a:tab pos="9423400" algn="l"/>
                <a:tab pos="9872663" algn="l"/>
                <a:tab pos="10321925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  <a:defRPr/>
            </a:pPr>
            <a:r>
              <a:rPr lang="en-US" sz="4000" dirty="0" smtClean="0">
                <a:solidFill>
                  <a:srgbClr val="FFFFFF"/>
                </a:solidFill>
              </a:rPr>
              <a:t>    Em outros termos, essas transformações deram-se também com base na melhoria nas condições de saneamento e infraestrutura básica, avanços tecnológicos, farmacêuticos e da medicina.</a:t>
            </a:r>
          </a:p>
          <a:p>
            <a:pPr marL="342900" indent="-330200" algn="just">
              <a:lnSpc>
                <a:spcPct val="150000"/>
              </a:lnSpc>
              <a:buClrTx/>
              <a:buNone/>
              <a:tabLst>
                <a:tab pos="342900" algn="l"/>
                <a:tab pos="436563" algn="l"/>
                <a:tab pos="885825" algn="l"/>
                <a:tab pos="1335088" algn="l"/>
                <a:tab pos="1784350" algn="l"/>
                <a:tab pos="2233613" algn="l"/>
                <a:tab pos="2682875" algn="l"/>
                <a:tab pos="3132138" algn="l"/>
                <a:tab pos="3581400" algn="l"/>
                <a:tab pos="4030663" algn="l"/>
                <a:tab pos="4479925" algn="l"/>
                <a:tab pos="4929188" algn="l"/>
                <a:tab pos="5378450" algn="l"/>
                <a:tab pos="5829300" algn="l"/>
                <a:tab pos="6286500" algn="l"/>
                <a:tab pos="6726238" algn="l"/>
                <a:tab pos="7175500" algn="l"/>
                <a:tab pos="7624763" algn="l"/>
                <a:tab pos="8074025" algn="l"/>
                <a:tab pos="8523288" algn="l"/>
                <a:tab pos="8972550" algn="l"/>
                <a:tab pos="8974138" algn="l"/>
                <a:tab pos="9423400" algn="l"/>
                <a:tab pos="9872663" algn="l"/>
                <a:tab pos="10321925" algn="l"/>
                <a:tab pos="10771188" algn="l"/>
                <a:tab pos="10772775" algn="l"/>
                <a:tab pos="10774363" algn="l"/>
                <a:tab pos="10775950" algn="l"/>
                <a:tab pos="10777538" algn="l"/>
                <a:tab pos="10779125" algn="l"/>
                <a:tab pos="10780713" algn="l"/>
              </a:tabLst>
              <a:defRPr/>
            </a:pPr>
            <a:r>
              <a:rPr lang="en-US" sz="4000" dirty="0" smtClean="0">
                <a:solidFill>
                  <a:srgbClr val="FFFFFF"/>
                </a:solidFill>
              </a:rPr>
              <a:t>	Outro fator foi a queda das taxas de fecundidade e de mortalidade que repercutiram diretamente na ampliação da população idosa.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19256" cy="53285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200" dirty="0" smtClean="0">
                <a:solidFill>
                  <a:srgbClr val="FFFFFF"/>
                </a:solidFill>
              </a:rPr>
              <a:t>    </a:t>
            </a:r>
            <a:r>
              <a:rPr lang="pt-BR" sz="2800" dirty="0" smtClean="0"/>
              <a:t>Todavia, </a:t>
            </a:r>
            <a:r>
              <a:rPr lang="pt-BR" sz="2800" u="sng" dirty="0" smtClean="0"/>
              <a:t>essa transformação acelerada na demografia tornou-se um desafio</a:t>
            </a:r>
            <a:r>
              <a:rPr lang="pt-BR" sz="2800" dirty="0" smtClean="0"/>
              <a:t> para a sociedade, para a economia, para a política, para as ciências, assim como para a família e o indivíduo. </a:t>
            </a:r>
          </a:p>
          <a:p>
            <a:pPr algn="just">
              <a:buNone/>
            </a:pPr>
            <a:r>
              <a:rPr lang="pt-BR" sz="2800" dirty="0" smtClean="0"/>
              <a:t>     Por princípio, o </a:t>
            </a:r>
            <a:r>
              <a:rPr lang="pt-BR" sz="2800" u="sng" dirty="0" smtClean="0"/>
              <a:t>aumento das taxas de envelhecimento não pode se caracterizar como um problema, mas sim uma vitória </a:t>
            </a:r>
            <a:r>
              <a:rPr lang="pt-BR" sz="2800" dirty="0" smtClean="0"/>
              <a:t>no campo da longevidade, desde que acompanhada de bem-estar e qualidade de vida.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556792"/>
            <a:ext cx="8219256" cy="50405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800" dirty="0" smtClean="0"/>
              <a:t>    Todavia, </a:t>
            </a:r>
            <a:r>
              <a:rPr lang="pt-BR" sz="2800" u="sng" dirty="0" smtClean="0"/>
              <a:t>esse fenômeno ganhará </a:t>
            </a:r>
            <a:r>
              <a:rPr lang="pt-BR" sz="2800" i="1" u="sng" dirty="0" smtClean="0"/>
              <a:t>status </a:t>
            </a:r>
            <a:r>
              <a:rPr lang="pt-BR" sz="2800" u="sng" dirty="0" smtClean="0"/>
              <a:t>de problemática social, se os governos </a:t>
            </a:r>
            <a:r>
              <a:rPr lang="pt-BR" sz="2800" dirty="0" smtClean="0"/>
              <a:t>das nações desenvolvidas e daquelas em desenvolvimento não o colocarem em suas agendas e </a:t>
            </a:r>
            <a:r>
              <a:rPr lang="pt-BR" sz="2800" u="sng" dirty="0" smtClean="0"/>
              <a:t>não se preocuparem em formular políticas públicas </a:t>
            </a:r>
            <a:r>
              <a:rPr lang="pt-BR" sz="2800" dirty="0" smtClean="0"/>
              <a:t>que promovam as condições efetivas para um envelhecimento ativo, digno e sustentável, considerando as necessidades sociais desse segmento.</a:t>
            </a:r>
            <a:endParaRPr lang="pt-B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1143000"/>
          </a:xfrm>
        </p:spPr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51845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800" dirty="0" smtClean="0"/>
              <a:t>    Assim, o </a:t>
            </a:r>
            <a:r>
              <a:rPr lang="pt-BR" sz="2800" u="sng" dirty="0" smtClean="0"/>
              <a:t>presente artigo objetiva refletir sobre a categoria proteção social pública, entendida aqui como responsabilidade e dever do Estado. </a:t>
            </a:r>
          </a:p>
          <a:p>
            <a:pPr algn="just">
              <a:buNone/>
            </a:pPr>
            <a:endParaRPr lang="pt-BR" sz="2800" dirty="0" smtClean="0"/>
          </a:p>
          <a:p>
            <a:pPr algn="just">
              <a:buNone/>
            </a:pPr>
            <a:r>
              <a:rPr lang="pt-BR" sz="2800" dirty="0" smtClean="0"/>
              <a:t>    Para tanto, </a:t>
            </a:r>
            <a:r>
              <a:rPr lang="pt-BR" sz="2800" u="sng" dirty="0" smtClean="0"/>
              <a:t>parte do olhar dos gestores públicos </a:t>
            </a:r>
            <a:r>
              <a:rPr lang="pt-BR" sz="2800" dirty="0" smtClean="0"/>
              <a:t>quanto ao entendimento do processo de envelhecimento como foco do debate para pensar as políticas públicas e a garantia dos direitos sociais desse segmento na sociedade capitalista. </a:t>
            </a:r>
            <a:endParaRPr lang="pt-B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a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134</TotalTime>
  <Words>1433</Words>
  <Application>Microsoft Office PowerPoint</Application>
  <PresentationFormat>Apresentação na tela (4:3)</PresentationFormat>
  <Paragraphs>86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Técnica</vt:lpstr>
      <vt:lpstr>10 ANOS DO ESTATUTO DO IDOSO: AVALIANDO A REALIDADE</vt:lpstr>
      <vt:lpstr>Apresentação   </vt:lpstr>
      <vt:lpstr>A velhice é um dom da vida!</vt:lpstr>
      <vt:lpstr>Introdução</vt:lpstr>
      <vt:lpstr>Introdução</vt:lpstr>
      <vt:lpstr>Introdução</vt:lpstr>
      <vt:lpstr>Introdução</vt:lpstr>
      <vt:lpstr>Introdução</vt:lpstr>
      <vt:lpstr>Introdução</vt:lpstr>
      <vt:lpstr>PROTEÇÃO SOCIAL PÚBLICA: AFINAL DE QUEM É A RESPONSABILIDADE PELOS IDOSOS ?</vt:lpstr>
      <vt:lpstr>PROTEÇÃO SOCIAL PÚBLICA: AFINAL DE QUEM É A RESPONSABILIDADE PELOS IDOSOS ?</vt:lpstr>
      <vt:lpstr>PROTEÇÃO SOCIAL PÚBLICA: AFINAL DE QUEM É A RESPONSABILIDADE PELOS IDOSOS ?</vt:lpstr>
      <vt:lpstr>PROTEÇÃO SOCIAL PÚBLICA: AFINAL DE QUEM É A RESPONSABILIDADE PELOS IDOSOS ?</vt:lpstr>
      <vt:lpstr>PROTEÇÃO SOCIAL PÚBLICA: AFINAL DE QUEM É A RESPONSABILIDADE PELOS IDOSOS ?</vt:lpstr>
      <vt:lpstr>PROTEÇÃO SOCIAL PÚBLICA: AFINAL DE QUEM É A RESPONSABILIDADE PELOS IDOSOS ?</vt:lpstr>
      <vt:lpstr>Um retrato dos gestores responsáveis pelas políticas de efetivação dos direitos dos Idosos em Goiânia               </vt:lpstr>
      <vt:lpstr>Um retrato dos gestores responsáveis pelas políticas de efetivação dos direitos dos Idosos em Goiânia               </vt:lpstr>
      <vt:lpstr>Um retrato dos gestores responsáveis pelas políticas de efetivação dos direitos dos Idosos em Goiânia               </vt:lpstr>
      <vt:lpstr>Perfil dos gestores municipais por formação profissional               </vt:lpstr>
      <vt:lpstr>Perfil dos gestores municipais por acompanhamento das Políticas de Atenção aos Idosos em Goiânia - GO               </vt:lpstr>
      <vt:lpstr>Perfil dos gestores municipais por conhecimento quanto à legislação específica do Idoso.               </vt:lpstr>
      <vt:lpstr>Perfil dos gestores municipais por efetivação dos programas e serviços oferecidos ao idoso no município de Goiânia               </vt:lpstr>
      <vt:lpstr>CONSIDERAÇÕES FINAIS </vt:lpstr>
      <vt:lpstr>CONSIDERAÇÕES FINAIS </vt:lpstr>
      <vt:lpstr>CONSIDERAÇÕES FINAIS </vt:lpstr>
      <vt:lpstr>CONSIDERAÇÕES FINAIS </vt:lpstr>
      <vt:lpstr>CONSIDERAÇÕES FINAIS </vt:lpstr>
      <vt:lpstr>CONSIDERAÇÕES FINAIS </vt:lpstr>
      <vt:lpstr>CONSIDERAÇÕES FINAIS </vt:lpstr>
      <vt:lpstr>Obrigada! E-mail: melosocial@hotmail.com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“Estado y Políticas Sociales. Desafíos y oportunidades para el Trabajo Social latinoamericano y caribeño”</dc:title>
  <dc:creator>Vanessa</dc:creator>
  <cp:lastModifiedBy>Vanessa</cp:lastModifiedBy>
  <cp:revision>27</cp:revision>
  <dcterms:created xsi:type="dcterms:W3CDTF">2013-05-03T23:39:28Z</dcterms:created>
  <dcterms:modified xsi:type="dcterms:W3CDTF">2013-06-14T11:27:19Z</dcterms:modified>
</cp:coreProperties>
</file>